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79"/>
  </p:notesMasterIdLst>
  <p:sldIdLst>
    <p:sldId id="256" r:id="rId2"/>
    <p:sldId id="295" r:id="rId3"/>
    <p:sldId id="366" r:id="rId4"/>
    <p:sldId id="480" r:id="rId5"/>
    <p:sldId id="481" r:id="rId6"/>
    <p:sldId id="270" r:id="rId7"/>
    <p:sldId id="262" r:id="rId8"/>
    <p:sldId id="300" r:id="rId9"/>
    <p:sldId id="268" r:id="rId10"/>
    <p:sldId id="479" r:id="rId11"/>
    <p:sldId id="304" r:id="rId12"/>
    <p:sldId id="306" r:id="rId13"/>
    <p:sldId id="424" r:id="rId14"/>
    <p:sldId id="271" r:id="rId15"/>
    <p:sldId id="314" r:id="rId16"/>
    <p:sldId id="317" r:id="rId17"/>
    <p:sldId id="369" r:id="rId18"/>
    <p:sldId id="320" r:id="rId19"/>
    <p:sldId id="370" r:id="rId20"/>
    <p:sldId id="371" r:id="rId21"/>
    <p:sldId id="321" r:id="rId22"/>
    <p:sldId id="322" r:id="rId23"/>
    <p:sldId id="326" r:id="rId24"/>
    <p:sldId id="482" r:id="rId25"/>
    <p:sldId id="483" r:id="rId26"/>
    <p:sldId id="420" r:id="rId27"/>
    <p:sldId id="324" r:id="rId28"/>
    <p:sldId id="372" r:id="rId29"/>
    <p:sldId id="373" r:id="rId30"/>
    <p:sldId id="327" r:id="rId31"/>
    <p:sldId id="484" r:id="rId32"/>
    <p:sldId id="275" r:id="rId33"/>
    <p:sldId id="374" r:id="rId34"/>
    <p:sldId id="375" r:id="rId35"/>
    <p:sldId id="487" r:id="rId36"/>
    <p:sldId id="488" r:id="rId37"/>
    <p:sldId id="489" r:id="rId38"/>
    <p:sldId id="486" r:id="rId39"/>
    <p:sldId id="376" r:id="rId40"/>
    <p:sldId id="395" r:id="rId41"/>
    <p:sldId id="397" r:id="rId42"/>
    <p:sldId id="398" r:id="rId43"/>
    <p:sldId id="476" r:id="rId44"/>
    <p:sldId id="438" r:id="rId45"/>
    <p:sldId id="457" r:id="rId46"/>
    <p:sldId id="441" r:id="rId47"/>
    <p:sldId id="478" r:id="rId48"/>
    <p:sldId id="477" r:id="rId49"/>
    <p:sldId id="377" r:id="rId50"/>
    <p:sldId id="378" r:id="rId51"/>
    <p:sldId id="379" r:id="rId52"/>
    <p:sldId id="407" r:id="rId53"/>
    <p:sldId id="385" r:id="rId54"/>
    <p:sldId id="485" r:id="rId55"/>
    <p:sldId id="381" r:id="rId56"/>
    <p:sldId id="384" r:id="rId57"/>
    <p:sldId id="406" r:id="rId58"/>
    <p:sldId id="380" r:id="rId59"/>
    <p:sldId id="409" r:id="rId60"/>
    <p:sldId id="410" r:id="rId61"/>
    <p:sldId id="411" r:id="rId62"/>
    <p:sldId id="490" r:id="rId63"/>
    <p:sldId id="412" r:id="rId64"/>
    <p:sldId id="413" r:id="rId65"/>
    <p:sldId id="414" r:id="rId66"/>
    <p:sldId id="415" r:id="rId67"/>
    <p:sldId id="416" r:id="rId68"/>
    <p:sldId id="491" r:id="rId69"/>
    <p:sldId id="417" r:id="rId70"/>
    <p:sldId id="418" r:id="rId71"/>
    <p:sldId id="382" r:id="rId72"/>
    <p:sldId id="386" r:id="rId73"/>
    <p:sldId id="421" r:id="rId74"/>
    <p:sldId id="423" r:id="rId75"/>
    <p:sldId id="425" r:id="rId76"/>
    <p:sldId id="383" r:id="rId77"/>
    <p:sldId id="41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83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9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0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834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07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58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78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4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3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8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65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0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40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k.namgoong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3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prot.org/uniprot/Q0ZME7" TargetMode="External"/><Relationship Id="rId13" Type="http://schemas.openxmlformats.org/officeDocument/2006/relationships/hyperlink" Target="https://www.uniprot.org/taxonomy/1263720" TargetMode="External"/><Relationship Id="rId18" Type="http://schemas.openxmlformats.org/officeDocument/2006/relationships/hyperlink" Target="https://www.uniprot.org/taxonomy/442736" TargetMode="External"/><Relationship Id="rId3" Type="http://schemas.openxmlformats.org/officeDocument/2006/relationships/hyperlink" Target="https://www.uniprot.org/taxonomy/11129" TargetMode="External"/><Relationship Id="rId21" Type="http://schemas.openxmlformats.org/officeDocument/2006/relationships/hyperlink" Target="https://ebi16.uniprot.org/uniprot/A0A6G6A2R8" TargetMode="External"/><Relationship Id="rId7" Type="http://schemas.openxmlformats.org/officeDocument/2006/relationships/hyperlink" Target="https://www.uniprot.org/uniprot/P36334" TargetMode="External"/><Relationship Id="rId12" Type="http://schemas.openxmlformats.org/officeDocument/2006/relationships/hyperlink" Target="https://www.uniprot.org/taxonomy/11142" TargetMode="External"/><Relationship Id="rId17" Type="http://schemas.openxmlformats.org/officeDocument/2006/relationships/hyperlink" Target="https://www.uniprot.org/taxonomy/349344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uniprot.org/taxonomy/443241" TargetMode="External"/><Relationship Id="rId20" Type="http://schemas.openxmlformats.org/officeDocument/2006/relationships/hyperlink" Target="https://www.uniprot.org/uniprot/P5959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prot.org/uniprot/P11223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uniprot.org/uniprot/K9N5Q8" TargetMode="External"/><Relationship Id="rId15" Type="http://schemas.openxmlformats.org/officeDocument/2006/relationships/hyperlink" Target="https://www.uniprot.org/taxonomy/31631" TargetMode="External"/><Relationship Id="rId10" Type="http://schemas.openxmlformats.org/officeDocument/2006/relationships/hyperlink" Target="https://www.uniprot.org/uniprot/Q3LZX1" TargetMode="External"/><Relationship Id="rId19" Type="http://schemas.openxmlformats.org/officeDocument/2006/relationships/hyperlink" Target="https://www.uniprot.org/uniprot/P25190" TargetMode="External"/><Relationship Id="rId4" Type="http://schemas.openxmlformats.org/officeDocument/2006/relationships/hyperlink" Target="https://www.uniprot.org/uniprot/P11224" TargetMode="External"/><Relationship Id="rId9" Type="http://schemas.openxmlformats.org/officeDocument/2006/relationships/hyperlink" Target="https://www.uniprot.org/uniprot/Q3I5J5" TargetMode="External"/><Relationship Id="rId14" Type="http://schemas.openxmlformats.org/officeDocument/2006/relationships/hyperlink" Target="https://www.uniprot.org/taxonomy/11122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ustal.org/omega/clustalo-1.2.4-Ubuntu-x86_64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lustal.org/omega/clustal-omega-1.2.2-win64.zip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uniprot/P59595" TargetMode="External"/><Relationship Id="rId2" Type="http://schemas.openxmlformats.org/officeDocument/2006/relationships/hyperlink" Target="https://www.uniprot.org/uniprot/J9TE86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774" y="1810377"/>
            <a:ext cx="8689958" cy="147002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Arial"/>
                <a:cs typeface="Arial"/>
              </a:rPr>
              <a:t>Data analysis technique for Modern Biology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3017" y="5015503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충북대학교 생물학과 대학원 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강사 </a:t>
            </a:r>
            <a:r>
              <a:rPr lang="en-US" altLang="ko-KR" sz="240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 남궁석 </a:t>
            </a:r>
            <a:r>
              <a:rPr lang="en-US" altLang="ko-KR" sz="2400" dirty="0">
                <a:solidFill>
                  <a:schemeClr val="tx1"/>
                </a:solidFill>
                <a:latin typeface="Arial"/>
                <a:cs typeface="Arial"/>
                <a:hlinkClick r:id="rId2"/>
              </a:rPr>
              <a:t>suk.namgoong@gmail.com</a:t>
            </a:r>
            <a:endParaRPr lang="en-US" altLang="ko-KR" sz="24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r"/>
            <a:r>
              <a:rPr lang="en-US" altLang="ko-Kore-KR" sz="2400" dirty="0">
                <a:latin typeface="Arial"/>
                <a:cs typeface="Arial"/>
              </a:rPr>
              <a:t>010-4103-2415</a:t>
            </a:r>
          </a:p>
          <a:p>
            <a:pPr algn="r"/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405" y="388829"/>
            <a:ext cx="8722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/>
                <a:cs typeface="Arial"/>
              </a:rPr>
              <a:t>2</a:t>
            </a:r>
            <a:r>
              <a:rPr lang="en-US" altLang="ko-KR" sz="2000" b="1" baseline="30000" dirty="0">
                <a:latin typeface="Arial"/>
                <a:cs typeface="Arial"/>
              </a:rPr>
              <a:t>nd</a:t>
            </a:r>
            <a:r>
              <a:rPr lang="en-US" altLang="ko-KR" sz="2000" b="1" dirty="0">
                <a:latin typeface="Arial"/>
                <a:cs typeface="Arial"/>
              </a:rPr>
              <a:t> Lecture													</a:t>
            </a:r>
            <a:r>
              <a:rPr lang="ko-KR" altLang="en-US" sz="2000" b="1" dirty="0">
                <a:latin typeface="Arial"/>
                <a:cs typeface="Arial"/>
              </a:rPr>
              <a:t>         </a:t>
            </a:r>
            <a:r>
              <a:rPr lang="en-US" altLang="ko-KR" sz="2000" b="1" dirty="0">
                <a:latin typeface="Arial"/>
                <a:cs typeface="Arial"/>
              </a:rPr>
              <a:t>2021.3.9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879" y="3013501"/>
            <a:ext cx="3833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b="1" dirty="0">
              <a:latin typeface="Arial"/>
              <a:cs typeface="Arial"/>
            </a:endParaRPr>
          </a:p>
          <a:p>
            <a:r>
              <a:rPr lang="en-US" altLang="ko-KR" sz="2400" b="1" dirty="0">
                <a:latin typeface="Arial"/>
                <a:cs typeface="Arial"/>
              </a:rPr>
              <a:t>Unix Command line basics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582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6347B78E-9B14-F643-8DD3-9AF89BE90112}"/>
              </a:ext>
            </a:extLst>
          </p:cNvPr>
          <p:cNvSpPr/>
          <p:nvPr/>
        </p:nvSpPr>
        <p:spPr>
          <a:xfrm>
            <a:off x="174197" y="522651"/>
            <a:ext cx="5855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: L</a:t>
            </a:r>
            <a:r>
              <a:rPr lang="en-US" altLang="ko-KR" dirty="0">
                <a:latin typeface="Arial"/>
                <a:cs typeface="Arial"/>
              </a:rPr>
              <a:t>i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US" altLang="ko-KR" dirty="0">
                <a:latin typeface="Arial"/>
                <a:cs typeface="Arial"/>
              </a:rPr>
              <a:t>t </a:t>
            </a:r>
            <a:r>
              <a:rPr lang="ko-KR" altLang="en-US" dirty="0">
                <a:latin typeface="Arial"/>
                <a:cs typeface="Arial"/>
              </a:rPr>
              <a:t>디렉토리 내의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</a:t>
            </a:r>
            <a:r>
              <a:rPr lang="en-US" altLang="ko-KR" dirty="0">
                <a:latin typeface="Arial"/>
                <a:cs typeface="Arial"/>
              </a:rPr>
              <a:t>/</a:t>
            </a:r>
            <a:r>
              <a:rPr lang="ko-KR" altLang="en-US" dirty="0">
                <a:latin typeface="Arial"/>
                <a:cs typeface="Arial"/>
              </a:rPr>
              <a:t>디렉토리를 보여준다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8ECF0D9-6483-A449-85F0-FC8BB2C5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3" y="974980"/>
            <a:ext cx="7388376" cy="57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3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7 11.1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4" y="972058"/>
            <a:ext cx="7428369" cy="5568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8056" y="1076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3778" y="188788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More detailed information about 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0649" y="628302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Filename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6214" y="577237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320" y="602726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Permission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3778" y="628302"/>
            <a:ext cx="130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Who’s file?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55988-235B-AA43-A759-63ADE98C82AB}"/>
              </a:ext>
            </a:extLst>
          </p:cNvPr>
          <p:cNvSpPr txBox="1"/>
          <p:nvPr/>
        </p:nvSpPr>
        <p:spPr>
          <a:xfrm>
            <a:off x="3949747" y="5804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E0710-49E3-5E41-89AD-670F264D593E}"/>
              </a:ext>
            </a:extLst>
          </p:cNvPr>
          <p:cNvSpPr txBox="1"/>
          <p:nvPr/>
        </p:nvSpPr>
        <p:spPr>
          <a:xfrm>
            <a:off x="91172" y="6514923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r:</a:t>
            </a:r>
            <a:r>
              <a:rPr kumimoji="1" lang="ko-KR" altLang="en-US" sz="1400" dirty="0"/>
              <a:t>읽기 가능 </a:t>
            </a:r>
            <a:r>
              <a:rPr kumimoji="1" lang="en-US" altLang="ko-KR" sz="1400" dirty="0"/>
              <a:t>w:</a:t>
            </a:r>
            <a:r>
              <a:rPr kumimoji="1" lang="ko-KR" altLang="en-US" sz="1400" dirty="0"/>
              <a:t>쓰기 가능 </a:t>
            </a:r>
            <a:r>
              <a:rPr kumimoji="1" lang="en-US" altLang="ko-KR" sz="1400" dirty="0"/>
              <a:t>x: </a:t>
            </a:r>
            <a:r>
              <a:rPr kumimoji="1" lang="ko-KR" altLang="en-US" sz="1400" dirty="0"/>
              <a:t>실행 가능 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7559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D719A7A0-2E41-4843-B0C0-70F27D81DF5A}"/>
              </a:ext>
            </a:extLst>
          </p:cNvPr>
          <p:cNvSpPr/>
          <p:nvPr/>
        </p:nvSpPr>
        <p:spPr>
          <a:xfrm>
            <a:off x="700792" y="544795"/>
            <a:ext cx="585505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: c</a:t>
            </a:r>
            <a:r>
              <a:rPr lang="en-US" altLang="ko-KR" b="1" dirty="0">
                <a:latin typeface="Arial"/>
                <a:cs typeface="Arial"/>
              </a:rPr>
              <a:t>hange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 d</a:t>
            </a:r>
            <a:r>
              <a:rPr lang="en-US" altLang="ko-KR" b="1" dirty="0">
                <a:latin typeface="Arial"/>
                <a:cs typeface="Arial"/>
              </a:rPr>
              <a:t>irectory</a:t>
            </a:r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0E0B022-23A9-E94E-95A7-401556DC6CA5}"/>
              </a:ext>
            </a:extLst>
          </p:cNvPr>
          <p:cNvSpPr/>
          <p:nvPr/>
        </p:nvSpPr>
        <p:spPr>
          <a:xfrm>
            <a:off x="3628319" y="567506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ko-KR" altLang="en-US" b="1" dirty="0">
                <a:latin typeface="Arial"/>
                <a:cs typeface="Arial"/>
              </a:rPr>
              <a:t>디렉토리이름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C43FE-49F1-E347-9717-DB02C5C25152}"/>
              </a:ext>
            </a:extLst>
          </p:cNvPr>
          <p:cNvSpPr txBox="1"/>
          <p:nvPr/>
        </p:nvSpPr>
        <p:spPr>
          <a:xfrm>
            <a:off x="5862055" y="529407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해당 디렉토리로 이동 </a:t>
            </a:r>
            <a:endParaRPr kumimoji="1" lang="ko-Kore-KR" altLang="en-US" b="1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B0137FB-D192-E345-A09A-8542B573A717}"/>
              </a:ext>
            </a:extLst>
          </p:cNvPr>
          <p:cNvSpPr/>
          <p:nvPr/>
        </p:nvSpPr>
        <p:spPr>
          <a:xfrm>
            <a:off x="980866" y="2576217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 err="1"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BA955B6-D8B6-974C-97C0-3CF44292EAA5}"/>
              </a:ext>
            </a:extLst>
          </p:cNvPr>
          <p:cNvSpPr/>
          <p:nvPr/>
        </p:nvSpPr>
        <p:spPr>
          <a:xfrm>
            <a:off x="949763" y="3012888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>
                <a:latin typeface="Arial"/>
                <a:cs typeface="Arial"/>
              </a:rPr>
              <a:t>ls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A019A3-6BD0-614E-9AFA-C273547C6734}"/>
              </a:ext>
            </a:extLst>
          </p:cNvPr>
          <p:cNvSpPr txBox="1"/>
          <p:nvPr/>
        </p:nvSpPr>
        <p:spPr>
          <a:xfrm>
            <a:off x="370816" y="3732574"/>
            <a:ext cx="95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51189A-CC38-4541-874E-69A60F6C5BDA}"/>
              </a:ext>
            </a:extLst>
          </p:cNvPr>
          <p:cNvSpPr txBox="1"/>
          <p:nvPr/>
        </p:nvSpPr>
        <p:spPr>
          <a:xfrm>
            <a:off x="1081267" y="4254306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09D7AC-CA83-3C44-837F-DDB21908CDEB}"/>
              </a:ext>
            </a:extLst>
          </p:cNvPr>
          <p:cNvSpPr txBox="1"/>
          <p:nvPr/>
        </p:nvSpPr>
        <p:spPr>
          <a:xfrm>
            <a:off x="2811965" y="4837772"/>
            <a:ext cx="123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Desktop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A5F41E-283E-EF4B-BCEA-7C99DF0208AD}"/>
              </a:ext>
            </a:extLst>
          </p:cNvPr>
          <p:cNvSpPr txBox="1"/>
          <p:nvPr/>
        </p:nvSpPr>
        <p:spPr>
          <a:xfrm>
            <a:off x="3937331" y="5402252"/>
            <a:ext cx="90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0FE7C8-397A-8A48-84F3-8735CA0DB960}"/>
              </a:ext>
            </a:extLst>
          </p:cNvPr>
          <p:cNvSpPr txBox="1"/>
          <p:nvPr/>
        </p:nvSpPr>
        <p:spPr>
          <a:xfrm>
            <a:off x="2931051" y="4493111"/>
            <a:ext cx="198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Desktop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E3DB3B-F65B-8441-9646-53E8E1C48A20}"/>
              </a:ext>
            </a:extLst>
          </p:cNvPr>
          <p:cNvSpPr txBox="1"/>
          <p:nvPr/>
        </p:nvSpPr>
        <p:spPr>
          <a:xfrm>
            <a:off x="3937332" y="5087098"/>
            <a:ext cx="152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Data</a:t>
            </a:r>
          </a:p>
        </p:txBody>
      </p: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2E3907B1-A77C-7F45-95EA-5BBA8FF7C2FB}"/>
              </a:ext>
            </a:extLst>
          </p:cNvPr>
          <p:cNvCxnSpPr>
            <a:cxnSpLocks/>
          </p:cNvCxnSpPr>
          <p:nvPr/>
        </p:nvCxnSpPr>
        <p:spPr>
          <a:xfrm>
            <a:off x="1081267" y="4101906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5">
            <a:extLst>
              <a:ext uri="{FF2B5EF4-FFF2-40B4-BE49-F238E27FC236}">
                <a16:creationId xmlns:a16="http://schemas.microsoft.com/office/drawing/2014/main" id="{7488C160-88AA-0D4C-95B3-E0A197257FEC}"/>
              </a:ext>
            </a:extLst>
          </p:cNvPr>
          <p:cNvCxnSpPr>
            <a:cxnSpLocks/>
          </p:cNvCxnSpPr>
          <p:nvPr/>
        </p:nvCxnSpPr>
        <p:spPr>
          <a:xfrm>
            <a:off x="2477705" y="4683189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6">
            <a:extLst>
              <a:ext uri="{FF2B5EF4-FFF2-40B4-BE49-F238E27FC236}">
                <a16:creationId xmlns:a16="http://schemas.microsoft.com/office/drawing/2014/main" id="{DC856B70-1ADF-7A40-B79E-23DBE032F80F}"/>
              </a:ext>
            </a:extLst>
          </p:cNvPr>
          <p:cNvCxnSpPr>
            <a:cxnSpLocks/>
          </p:cNvCxnSpPr>
          <p:nvPr/>
        </p:nvCxnSpPr>
        <p:spPr>
          <a:xfrm>
            <a:off x="3600748" y="5268830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881CD43-08C3-5C41-BE75-D27EAD9219DA}"/>
              </a:ext>
            </a:extLst>
          </p:cNvPr>
          <p:cNvSpPr txBox="1"/>
          <p:nvPr/>
        </p:nvSpPr>
        <p:spPr>
          <a:xfrm>
            <a:off x="1450543" y="3884974"/>
            <a:ext cx="242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CBD41-B316-C545-A19B-954FD70B538E}"/>
              </a:ext>
            </a:extLst>
          </p:cNvPr>
          <p:cNvSpPr txBox="1"/>
          <p:nvPr/>
        </p:nvSpPr>
        <p:spPr>
          <a:xfrm>
            <a:off x="917027" y="1291442"/>
            <a:ext cx="4363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cd Users</a:t>
            </a:r>
          </a:p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cd Users/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endParaRPr kumimoji="1" lang="en-US" altLang="ko-Kore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cd Users/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/Desktop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/Data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AF5E9-7B15-AC4B-B0F7-A2BEE588D6CF}"/>
              </a:ext>
            </a:extLst>
          </p:cNvPr>
          <p:cNvSpPr txBox="1"/>
          <p:nvPr/>
        </p:nvSpPr>
        <p:spPr>
          <a:xfrm>
            <a:off x="1640201" y="6262101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자신이 현재 있는 디렉토리 기준으로 아래 디렉토리로 이동</a:t>
            </a:r>
            <a:endParaRPr kumimoji="1"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C1035-F66E-EF43-AEAB-9BFCAEB8BE6D}"/>
              </a:ext>
            </a:extLst>
          </p:cNvPr>
          <p:cNvSpPr txBox="1"/>
          <p:nvPr/>
        </p:nvSpPr>
        <p:spPr>
          <a:xfrm>
            <a:off x="5207911" y="1609670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디렉토리별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구분자는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사용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646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1BD9B6C9-DC2A-4E4A-82AB-949814B645D2}"/>
              </a:ext>
            </a:extLst>
          </p:cNvPr>
          <p:cNvSpPr/>
          <p:nvPr/>
        </p:nvSpPr>
        <p:spPr>
          <a:xfrm>
            <a:off x="449106" y="291448"/>
            <a:ext cx="5855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상위 단계의 디렉토리로 이동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../..</a:t>
            </a: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두 단계 이전의 디렉토리로 이동한다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353FE-49F8-7645-BE49-B7D087285DAC}"/>
              </a:ext>
            </a:extLst>
          </p:cNvPr>
          <p:cNvSpPr txBox="1"/>
          <p:nvPr/>
        </p:nvSpPr>
        <p:spPr>
          <a:xfrm>
            <a:off x="469900" y="2918108"/>
            <a:ext cx="820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자신의</a:t>
            </a:r>
            <a:r>
              <a:rPr kumimoji="1" lang="ko-KR" altLang="en-US" b="1" dirty="0"/>
              <a:t> 홈 디렉토리로 이동하고 싶다면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ore-KR" b="1" dirty="0"/>
              <a:t>cd /home/</a:t>
            </a:r>
            <a:r>
              <a:rPr kumimoji="1" lang="en-US" altLang="ko-Kore-KR" b="1" dirty="0" err="1"/>
              <a:t>namgoong</a:t>
            </a:r>
            <a:r>
              <a:rPr kumimoji="1" lang="en-US" altLang="ko-Kore-KR" b="1" dirty="0"/>
              <a:t> </a:t>
            </a:r>
            <a:r>
              <a:rPr kumimoji="1" lang="ko-KR" altLang="en-US" b="1" dirty="0"/>
              <a:t>과 같이 쳐도 되겠으나</a:t>
            </a:r>
            <a:r>
              <a:rPr kumimoji="1" lang="en-US" altLang="ko-KR" b="1" dirty="0"/>
              <a:t>..</a:t>
            </a:r>
          </a:p>
          <a:p>
            <a:r>
              <a:rPr kumimoji="1" lang="en-US" altLang="ko-Kore-KR" b="1" dirty="0">
                <a:solidFill>
                  <a:srgbClr val="FF0000"/>
                </a:solidFill>
              </a:rPr>
              <a:t>cd ~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이용하면 현재 위치가 어디이든 바로 홈 디렉토리로 이동 가능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A1365-7CF9-174F-9090-82B26B786393}"/>
              </a:ext>
            </a:extLst>
          </p:cNvPr>
          <p:cNvSpPr txBox="1"/>
          <p:nvPr/>
        </p:nvSpPr>
        <p:spPr>
          <a:xfrm>
            <a:off x="4946642" y="1198746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B92D2-CEEF-F444-9EC6-58D3E245A1C9}"/>
              </a:ext>
            </a:extLst>
          </p:cNvPr>
          <p:cNvSpPr txBox="1"/>
          <p:nvPr/>
        </p:nvSpPr>
        <p:spPr>
          <a:xfrm>
            <a:off x="6677340" y="1782212"/>
            <a:ext cx="131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Desktop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AA97D0-4C44-B44B-AA88-A5117A686C4F}"/>
              </a:ext>
            </a:extLst>
          </p:cNvPr>
          <p:cNvSpPr txBox="1"/>
          <p:nvPr/>
        </p:nvSpPr>
        <p:spPr>
          <a:xfrm>
            <a:off x="7994392" y="2365670"/>
            <a:ext cx="101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704CD7-1703-B145-BFDD-4D520A5C31DD}"/>
              </a:ext>
            </a:extLst>
          </p:cNvPr>
          <p:cNvSpPr txBox="1"/>
          <p:nvPr/>
        </p:nvSpPr>
        <p:spPr>
          <a:xfrm>
            <a:off x="4572775" y="568386"/>
            <a:ext cx="108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55859-B046-D044-9B30-5F468A926995}"/>
              </a:ext>
            </a:extLst>
          </p:cNvPr>
          <p:cNvSpPr txBox="1"/>
          <p:nvPr/>
        </p:nvSpPr>
        <p:spPr>
          <a:xfrm>
            <a:off x="6677340" y="1422621"/>
            <a:ext cx="62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..</a:t>
            </a:r>
          </a:p>
        </p:txBody>
      </p:sp>
      <p:cxnSp>
        <p:nvCxnSpPr>
          <p:cNvPr id="21" name="Straight Arrow Connector 16">
            <a:extLst>
              <a:ext uri="{FF2B5EF4-FFF2-40B4-BE49-F238E27FC236}">
                <a16:creationId xmlns:a16="http://schemas.microsoft.com/office/drawing/2014/main" id="{1339CC70-0568-334D-9A7A-FAFC6492EDE7}"/>
              </a:ext>
            </a:extLst>
          </p:cNvPr>
          <p:cNvCxnSpPr>
            <a:cxnSpLocks/>
          </p:cNvCxnSpPr>
          <p:nvPr/>
        </p:nvCxnSpPr>
        <p:spPr>
          <a:xfrm flipH="1" flipV="1">
            <a:off x="7432598" y="2193551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B775B1-8449-2541-B3E2-259EE79A1B77}"/>
              </a:ext>
            </a:extLst>
          </p:cNvPr>
          <p:cNvSpPr txBox="1"/>
          <p:nvPr/>
        </p:nvSpPr>
        <p:spPr>
          <a:xfrm>
            <a:off x="7634414" y="1996338"/>
            <a:ext cx="90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..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C3B379-040E-6141-BA42-A5CF1A4A5009}"/>
              </a:ext>
            </a:extLst>
          </p:cNvPr>
          <p:cNvCxnSpPr>
            <a:cxnSpLocks/>
          </p:cNvCxnSpPr>
          <p:nvPr/>
        </p:nvCxnSpPr>
        <p:spPr>
          <a:xfrm flipH="1" flipV="1">
            <a:off x="6446083" y="1607287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88A199-5EC6-1E40-973C-FE866B8D3CEB}"/>
              </a:ext>
            </a:extLst>
          </p:cNvPr>
          <p:cNvCxnSpPr>
            <a:cxnSpLocks/>
          </p:cNvCxnSpPr>
          <p:nvPr/>
        </p:nvCxnSpPr>
        <p:spPr>
          <a:xfrm flipH="1" flipV="1">
            <a:off x="5289901" y="937880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BE4085-A452-2445-8F2E-5EF987D5F99F}"/>
              </a:ext>
            </a:extLst>
          </p:cNvPr>
          <p:cNvSpPr txBox="1"/>
          <p:nvPr/>
        </p:nvSpPr>
        <p:spPr>
          <a:xfrm>
            <a:off x="5476501" y="753214"/>
            <a:ext cx="96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..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1C5FC59-E21D-C345-BBCE-41506947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0" y="4303002"/>
            <a:ext cx="3743628" cy="255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8DCB14-41F5-F444-993C-B91389A1C6FE}"/>
              </a:ext>
            </a:extLst>
          </p:cNvPr>
          <p:cNvSpPr txBox="1"/>
          <p:nvPr/>
        </p:nvSpPr>
        <p:spPr>
          <a:xfrm>
            <a:off x="4815351" y="5211169"/>
            <a:ext cx="39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~</a:t>
            </a:r>
            <a:r>
              <a:rPr kumimoji="1" lang="en-US" altLang="ko-Kore-KR" b="1" dirty="0"/>
              <a:t>: </a:t>
            </a:r>
            <a:r>
              <a:rPr kumimoji="1" lang="ko-KR" altLang="en-US" b="1" dirty="0"/>
              <a:t>자신의 홈 디렉토리를 뜻하는 약자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2524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12739" y="215312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디렉토리</a:t>
            </a:r>
            <a:r>
              <a:rPr lang="en-US" altLang="ko-KR" sz="28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ko-KR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이름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0759" y="21531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ectory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73CEAC9-DCF0-DE4D-94AD-EF5A60CE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9" y="1003081"/>
            <a:ext cx="2832100" cy="547370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CF9DACD-EB45-E44D-8E80-EF605DEE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665" y="2279650"/>
            <a:ext cx="4749800" cy="229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2C2F8F-705B-C046-A61A-4672A644E4D0}"/>
              </a:ext>
            </a:extLst>
          </p:cNvPr>
          <p:cNvSpPr txBox="1"/>
          <p:nvPr/>
        </p:nvSpPr>
        <p:spPr>
          <a:xfrm>
            <a:off x="4446442" y="1003081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새로운</a:t>
            </a:r>
            <a:r>
              <a:rPr kumimoji="1" lang="ko-KR" altLang="en-US" b="1" dirty="0"/>
              <a:t> 디렉토리 만들기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5307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432" y="138702"/>
            <a:ext cx="910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ove directory or file</a:t>
            </a:r>
            <a:r>
              <a:rPr lang="en-US" altLang="ko-KR" sz="2800" b="1" dirty="0">
                <a:latin typeface="Arial"/>
                <a:cs typeface="Arial"/>
              </a:rPr>
              <a:t>. </a:t>
            </a:r>
            <a:r>
              <a:rPr lang="ko-KR" altLang="en-US" sz="2800" b="1" dirty="0">
                <a:latin typeface="Arial"/>
                <a:cs typeface="Arial"/>
              </a:rPr>
              <a:t>파일 혹은 디렉토리 제거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381" y="1121343"/>
            <a:ext cx="4057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–d </a:t>
            </a:r>
            <a:r>
              <a:rPr lang="ko-KR" altLang="en-US" sz="2800" dirty="0">
                <a:latin typeface="Courier New"/>
                <a:cs typeface="Courier New"/>
              </a:rPr>
              <a:t>디렉토리 이름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A5411-810E-C546-BE1F-185373C62848}"/>
              </a:ext>
            </a:extLst>
          </p:cNvPr>
          <p:cNvSpPr txBox="1"/>
          <p:nvPr/>
        </p:nvSpPr>
        <p:spPr>
          <a:xfrm>
            <a:off x="614015" y="1687818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디렉토리가 비어 있을 때는 삭제 가능하지만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않으면 삭제할 수 없다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021FF9-3AA0-894F-8817-26585F0FEF7E}"/>
              </a:ext>
            </a:extLst>
          </p:cNvPr>
          <p:cNvSpPr txBox="1"/>
          <p:nvPr/>
        </p:nvSpPr>
        <p:spPr>
          <a:xfrm>
            <a:off x="614015" y="2328326"/>
            <a:ext cx="8151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–rf</a:t>
            </a:r>
            <a:r>
              <a:rPr lang="ko-KR" altLang="en-US" sz="2800" dirty="0">
                <a:latin typeface="Courier New"/>
                <a:cs typeface="Courier New"/>
              </a:rPr>
              <a:t> 디렉토리 이름 </a:t>
            </a:r>
            <a:endParaRPr lang="en-US" altLang="ko-KR" sz="2800" dirty="0">
              <a:latin typeface="Courier New"/>
              <a:cs typeface="Courier New"/>
            </a:endParaRPr>
          </a:p>
          <a:p>
            <a:r>
              <a:rPr lang="ko-KR" altLang="en-US" sz="2800" dirty="0">
                <a:latin typeface="Courier New"/>
                <a:cs typeface="Courier New"/>
              </a:rPr>
              <a:t>디렉토리 내부에 있는 모든 내용을 삭제한다</a:t>
            </a:r>
            <a:r>
              <a:rPr lang="en-US" altLang="ko-KR" sz="2800" dirty="0">
                <a:latin typeface="Courier New"/>
                <a:cs typeface="Courier New"/>
              </a:rPr>
              <a:t>.</a:t>
            </a:r>
            <a:r>
              <a:rPr lang="ko-KR" altLang="en-US" sz="2800" dirty="0">
                <a:latin typeface="Courier New"/>
                <a:cs typeface="Courier New"/>
              </a:rPr>
              <a:t>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24AA-B538-D34E-9B86-0C4C634395AB}"/>
              </a:ext>
            </a:extLst>
          </p:cNvPr>
          <p:cNvSpPr txBox="1"/>
          <p:nvPr/>
        </p:nvSpPr>
        <p:spPr>
          <a:xfrm>
            <a:off x="376517" y="378995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*</a:t>
            </a:r>
            <a:r>
              <a:rPr kumimoji="1" lang="ko-KR" altLang="en-US" b="1" dirty="0">
                <a:solidFill>
                  <a:srgbClr val="FF0000"/>
                </a:solidFill>
              </a:rPr>
              <a:t> 이 명령어는 아주 위험하다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1EA8D-17AC-EF4E-A4B1-6D4A9AFDCEB4}"/>
              </a:ext>
            </a:extLst>
          </p:cNvPr>
          <p:cNvSpPr txBox="1"/>
          <p:nvPr/>
        </p:nvSpPr>
        <p:spPr>
          <a:xfrm>
            <a:off x="469468" y="4595218"/>
            <a:ext cx="840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다음의</a:t>
            </a:r>
            <a:r>
              <a:rPr kumimoji="1" lang="ko-KR" altLang="en-US" b="1" dirty="0"/>
              <a:t> 명령을 내리면 홈 디렉토리 아래에 있는 모든 파일을 지우고 복구도 불가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AEF7E-363A-204A-A23D-4202812469CB}"/>
              </a:ext>
            </a:extLst>
          </p:cNvPr>
          <p:cNvSpPr txBox="1"/>
          <p:nvPr/>
        </p:nvSpPr>
        <p:spPr>
          <a:xfrm>
            <a:off x="1097280" y="5131398"/>
            <a:ext cx="6454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cd ~</a:t>
            </a:r>
            <a:r>
              <a:rPr kumimoji="1" lang="en-US" altLang="ko-Kore-KR" dirty="0"/>
              <a:t> </a:t>
            </a:r>
            <a:r>
              <a:rPr kumimoji="1" lang="ko-KR" altLang="en-US" b="1" dirty="0"/>
              <a:t>홈 디렉토리로 </a:t>
            </a:r>
            <a:r>
              <a:rPr kumimoji="1" lang="ko-KR" altLang="en-US" dirty="0"/>
              <a:t>이동</a:t>
            </a:r>
            <a:endParaRPr kumimoji="1" lang="en-US" altLang="ko-KR" dirty="0"/>
          </a:p>
          <a:p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rm –rf * </a:t>
            </a:r>
            <a:r>
              <a:rPr kumimoji="1" lang="ko-KR" altLang="en-US" b="1" dirty="0">
                <a:solidFill>
                  <a:srgbClr val="FF0000"/>
                </a:solidFill>
              </a:rPr>
              <a:t>홈 디렉토리 밑의 모든 디렉토리와 파일을 지운다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E06D9E-0A84-2347-8374-3F61A8E51273}"/>
              </a:ext>
            </a:extLst>
          </p:cNvPr>
          <p:cNvSpPr txBox="1"/>
          <p:nvPr/>
        </p:nvSpPr>
        <p:spPr>
          <a:xfrm>
            <a:off x="3654636" y="6147061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함부로</a:t>
            </a:r>
            <a:r>
              <a:rPr kumimoji="1" lang="ko-KR" altLang="en-US" b="1" dirty="0">
                <a:solidFill>
                  <a:srgbClr val="FF0000"/>
                </a:solidFill>
              </a:rPr>
              <a:t> 쓰지 말자</a:t>
            </a: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07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1828" y="369864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631" y="2587714"/>
            <a:ext cx="788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일단 파일 복사를 위해서 내용이 아무것도 없는 파일을 만들어 보자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247E-C767-C14F-A22A-980642A4962A}"/>
              </a:ext>
            </a:extLst>
          </p:cNvPr>
          <p:cNvSpPr txBox="1"/>
          <p:nvPr/>
        </p:nvSpPr>
        <p:spPr>
          <a:xfrm>
            <a:off x="400430" y="3084643"/>
            <a:ext cx="5681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touch empty</a:t>
            </a:r>
          </a:p>
          <a:p>
            <a:endParaRPr kumimoji="1" lang="en-US" altLang="ko-Kore-KR" dirty="0"/>
          </a:p>
          <a:p>
            <a:r>
              <a:rPr kumimoji="1" lang="en-US" altLang="ko-Kore-KR" b="1" dirty="0">
                <a:solidFill>
                  <a:schemeClr val="accent3"/>
                </a:solidFill>
              </a:rPr>
              <a:t>empty</a:t>
            </a:r>
            <a:r>
              <a:rPr kumimoji="1" lang="ko-KR" altLang="en-US" b="1" dirty="0">
                <a:solidFill>
                  <a:schemeClr val="accent3"/>
                </a:solidFill>
              </a:rPr>
              <a:t>라는 이름의 내용이 아무것도 없는 파일을 생성</a:t>
            </a:r>
            <a:endParaRPr kumimoji="1" lang="en-US" altLang="ko-Kore-KR" b="1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28750-EAF6-1748-9C88-8A7123705825}"/>
              </a:ext>
            </a:extLst>
          </p:cNvPr>
          <p:cNvSpPr txBox="1"/>
          <p:nvPr/>
        </p:nvSpPr>
        <p:spPr>
          <a:xfrm>
            <a:off x="323631" y="924308"/>
            <a:ext cx="2783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</a:t>
            </a:r>
            <a:r>
              <a:rPr kumimoji="1" lang="en-US" altLang="ko-Kore-KR" b="1" dirty="0"/>
              <a:t>o</a:t>
            </a:r>
            <a:r>
              <a:rPr kumimoji="1" lang="en-US" altLang="ko-Kore-KR" b="1" dirty="0">
                <a:solidFill>
                  <a:srgbClr val="FF0000"/>
                </a:solidFill>
              </a:rPr>
              <a:t>p</a:t>
            </a:r>
            <a:r>
              <a:rPr kumimoji="1" lang="en-US" altLang="ko-Kore-KR" b="1" dirty="0"/>
              <a:t>y</a:t>
            </a:r>
          </a:p>
          <a:p>
            <a:r>
              <a:rPr kumimoji="1" lang="en-US" altLang="ko-Kore-KR" b="1" dirty="0"/>
              <a:t> </a:t>
            </a:r>
          </a:p>
          <a:p>
            <a:r>
              <a:rPr kumimoji="1" lang="en-US" altLang="ko-Kore-KR" b="1" dirty="0"/>
              <a:t>cp </a:t>
            </a:r>
            <a:r>
              <a:rPr kumimoji="1" lang="ko-KR" altLang="en-US" b="1" dirty="0">
                <a:solidFill>
                  <a:schemeClr val="accent3"/>
                </a:solidFill>
              </a:rPr>
              <a:t>파일이름</a:t>
            </a:r>
            <a:r>
              <a:rPr kumimoji="1" lang="en-US" altLang="ko-KR" b="1" dirty="0">
                <a:solidFill>
                  <a:schemeClr val="accent3"/>
                </a:solidFill>
              </a:rPr>
              <a:t>1</a:t>
            </a:r>
            <a:r>
              <a:rPr kumimoji="1" lang="ko-KR" altLang="en-US" b="1" dirty="0"/>
              <a:t> </a:t>
            </a:r>
            <a:r>
              <a:rPr kumimoji="1" lang="ko-KR" altLang="en-US" b="1" dirty="0">
                <a:solidFill>
                  <a:schemeClr val="accent4"/>
                </a:solidFill>
              </a:rPr>
              <a:t>파일이름</a:t>
            </a:r>
            <a:r>
              <a:rPr kumimoji="1" lang="en-US" altLang="ko-KR" b="1" dirty="0">
                <a:solidFill>
                  <a:schemeClr val="accent4"/>
                </a:solidFill>
              </a:rPr>
              <a:t>2</a:t>
            </a:r>
            <a:r>
              <a:rPr kumimoji="1" lang="ko-KR" altLang="en-US" b="1" dirty="0">
                <a:solidFill>
                  <a:schemeClr val="accent4"/>
                </a:solidFill>
              </a:rPr>
              <a:t> </a:t>
            </a:r>
            <a:endParaRPr kumimoji="1" lang="ko-Kore-KR" altLang="en-US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00131-F1AA-7F43-9027-1DE94A5F8444}"/>
              </a:ext>
            </a:extLst>
          </p:cNvPr>
          <p:cNvSpPr txBox="1"/>
          <p:nvPr/>
        </p:nvSpPr>
        <p:spPr>
          <a:xfrm>
            <a:off x="3265141" y="1478306"/>
            <a:ext cx="494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3"/>
                </a:solidFill>
              </a:rPr>
              <a:t>파일이름</a:t>
            </a:r>
            <a:r>
              <a:rPr kumimoji="1" lang="en-US" altLang="ko-Kore-KR" b="1" dirty="0">
                <a:solidFill>
                  <a:schemeClr val="accent3"/>
                </a:solidFill>
              </a:rPr>
              <a:t>1</a:t>
            </a:r>
            <a:r>
              <a:rPr kumimoji="1" lang="ko-KR" altLang="en-US" b="1" dirty="0">
                <a:solidFill>
                  <a:schemeClr val="accent3"/>
                </a:solidFill>
              </a:rPr>
              <a:t> </a:t>
            </a:r>
            <a:r>
              <a:rPr kumimoji="1" lang="ko-KR" altLang="en-US" dirty="0"/>
              <a:t>을 복사하여 </a:t>
            </a:r>
            <a:r>
              <a:rPr kumimoji="1" lang="ko-KR" altLang="en-US" dirty="0">
                <a:solidFill>
                  <a:schemeClr val="accent4"/>
                </a:solidFill>
              </a:rPr>
              <a:t>파일이름 </a:t>
            </a:r>
            <a:r>
              <a:rPr kumimoji="1" lang="en-US" altLang="ko-KR" dirty="0">
                <a:solidFill>
                  <a:schemeClr val="accent4"/>
                </a:solidFill>
              </a:rPr>
              <a:t>2</a:t>
            </a:r>
            <a:r>
              <a:rPr kumimoji="1" lang="ko-KR" altLang="en-US" dirty="0"/>
              <a:t> 로 만든다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EE4C7-8B01-6445-86EB-EFFF50DFEADC}"/>
              </a:ext>
            </a:extLst>
          </p:cNvPr>
          <p:cNvSpPr txBox="1"/>
          <p:nvPr/>
        </p:nvSpPr>
        <p:spPr>
          <a:xfrm>
            <a:off x="612985" y="5380672"/>
            <a:ext cx="2337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cp empty  ./test1</a:t>
            </a:r>
          </a:p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cd test1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67173-93AF-7B4B-AA01-53ACB6F30608}"/>
              </a:ext>
            </a:extLst>
          </p:cNvPr>
          <p:cNvSpPr txBox="1"/>
          <p:nvPr/>
        </p:nvSpPr>
        <p:spPr>
          <a:xfrm>
            <a:off x="474002" y="4825696"/>
            <a:ext cx="615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cp </a:t>
            </a:r>
            <a:r>
              <a:rPr kumimoji="1" lang="ko-KR" altLang="en-US" b="1" dirty="0"/>
              <a:t>파일이름 디렉토리 이름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파일을 디렉토리로 복사한다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3D8F5-CAC7-C940-A166-6E9D2ECCFF36}"/>
              </a:ext>
            </a:extLst>
          </p:cNvPr>
          <p:cNvSpPr txBox="1"/>
          <p:nvPr/>
        </p:nvSpPr>
        <p:spPr>
          <a:xfrm>
            <a:off x="3079517" y="5422139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</a:rPr>
              <a:t>empty</a:t>
            </a:r>
            <a:r>
              <a:rPr kumimoji="1" lang="ko-KR" altLang="en-US" b="1" dirty="0">
                <a:solidFill>
                  <a:schemeClr val="accent3"/>
                </a:solidFill>
              </a:rPr>
              <a:t>라는 파일을 </a:t>
            </a:r>
            <a:r>
              <a:rPr kumimoji="1" lang="en-US" altLang="ko-KR" b="1" dirty="0">
                <a:solidFill>
                  <a:schemeClr val="accent3"/>
                </a:solidFill>
              </a:rPr>
              <a:t>test1 </a:t>
            </a:r>
            <a:r>
              <a:rPr kumimoji="1" lang="ko-KR" altLang="en-US" b="1" dirty="0">
                <a:solidFill>
                  <a:schemeClr val="accent3"/>
                </a:solidFill>
              </a:rPr>
              <a:t>라는 디렉토리로 복사</a:t>
            </a:r>
            <a:endParaRPr kumimoji="1" lang="ko-Kore-KR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38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1828" y="369563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19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디렉토리를 통째로 복사 </a:t>
            </a:r>
            <a:r>
              <a:rPr lang="en-US" altLang="ko-KR" sz="2000" dirty="0">
                <a:latin typeface="Arial"/>
                <a:cs typeface="Arial"/>
              </a:rPr>
              <a:t>: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r>
              <a:rPr lang="en-US" altLang="ko-KR" sz="2000" dirty="0">
                <a:latin typeface="Arial"/>
                <a:cs typeface="Arial"/>
              </a:rPr>
              <a:t>test1 </a:t>
            </a:r>
            <a:r>
              <a:rPr lang="ko-KR" altLang="en-US" sz="2000" dirty="0">
                <a:latin typeface="Arial"/>
                <a:cs typeface="Arial"/>
              </a:rPr>
              <a:t>의 내용물을 </a:t>
            </a:r>
            <a:r>
              <a:rPr lang="en-US" altLang="ko-KR" sz="2000" dirty="0">
                <a:latin typeface="Arial"/>
                <a:cs typeface="Arial"/>
              </a:rPr>
              <a:t>test2 </a:t>
            </a:r>
            <a:r>
              <a:rPr lang="ko-KR" altLang="en-US" sz="2000" dirty="0">
                <a:latin typeface="Arial"/>
                <a:cs typeface="Arial"/>
              </a:rPr>
              <a:t>로 복사하자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66663-159B-6E4C-8A7F-9520E9C57F66}"/>
              </a:ext>
            </a:extLst>
          </p:cNvPr>
          <p:cNvSpPr txBox="1"/>
          <p:nvPr/>
        </p:nvSpPr>
        <p:spPr>
          <a:xfrm>
            <a:off x="444066" y="1971350"/>
            <a:ext cx="4996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cp test1 test2</a:t>
            </a:r>
          </a:p>
          <a:p>
            <a:r>
              <a:rPr lang="en" altLang="ko-Kore-K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cp: test1 is a directory (not copied).</a:t>
            </a:r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1D16D-00D2-F84F-A58F-2F574B784743}"/>
              </a:ext>
            </a:extLst>
          </p:cNvPr>
          <p:cNvSpPr txBox="1"/>
          <p:nvPr/>
        </p:nvSpPr>
        <p:spPr>
          <a:xfrm>
            <a:off x="541252" y="2773546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디렉토리는 바로 복사가 안된다고</a:t>
            </a:r>
            <a:r>
              <a:rPr kumimoji="1" lang="en-US" altLang="ko-KR" dirty="0"/>
              <a:t>..</a:t>
            </a:r>
          </a:p>
          <a:p>
            <a:r>
              <a:rPr kumimoji="1" lang="ko-KR" altLang="en-US" dirty="0"/>
              <a:t>그러면 어떻게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59F4B-E8DF-6D48-ABDD-88A4EE9483D0}"/>
              </a:ext>
            </a:extLst>
          </p:cNvPr>
          <p:cNvSpPr txBox="1"/>
          <p:nvPr/>
        </p:nvSpPr>
        <p:spPr>
          <a:xfrm>
            <a:off x="541252" y="3760408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cp </a:t>
            </a:r>
            <a:r>
              <a:rPr kumimoji="1" lang="en-US" altLang="ko-Kore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–r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test1 test2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B1F72-648E-EE43-BDBD-F4C007469035}"/>
              </a:ext>
            </a:extLst>
          </p:cNvPr>
          <p:cNvSpPr txBox="1"/>
          <p:nvPr/>
        </p:nvSpPr>
        <p:spPr>
          <a:xfrm>
            <a:off x="577796" y="4285605"/>
            <a:ext cx="626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-r : recursive </a:t>
            </a:r>
            <a:r>
              <a:rPr kumimoji="1" lang="ko-KR" altLang="en-US" b="1" dirty="0">
                <a:solidFill>
                  <a:schemeClr val="accent3"/>
                </a:solidFill>
              </a:rPr>
              <a:t>하위 디렉토리에 있는 내용물을 다 복사</a:t>
            </a:r>
            <a:endParaRPr kumimoji="1" lang="ko-Kore-KR" altLang="en-US" b="1" dirty="0">
              <a:solidFill>
                <a:schemeClr val="accent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177BB-AB23-A14F-B786-599B8CC5A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9"/>
          <a:stretch/>
        </p:blipFill>
        <p:spPr>
          <a:xfrm>
            <a:off x="7436473" y="1180969"/>
            <a:ext cx="1636477" cy="55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1571" y="366923"/>
            <a:ext cx="5830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lang="en-US" altLang="ko-KR" sz="2800" b="1" dirty="0">
                <a:latin typeface="Arial"/>
                <a:cs typeface="Arial"/>
              </a:rPr>
              <a:t>o</a:t>
            </a:r>
            <a:r>
              <a:rPr lang="en-US" altLang="ko-KR" sz="2800" b="1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lang="en-US" altLang="ko-KR" sz="2800" b="1" dirty="0">
                <a:latin typeface="Arial"/>
                <a:cs typeface="Arial"/>
              </a:rPr>
              <a:t>e </a:t>
            </a:r>
            <a:r>
              <a:rPr lang="ko-KR" altLang="en-US" sz="2800" b="1" dirty="0">
                <a:latin typeface="Arial"/>
                <a:cs typeface="Arial"/>
              </a:rPr>
              <a:t>이름을 바꾸거나 파일을 이동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798" y="158534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mv empty1 fill1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9867" y="121601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mv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원래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파일이름  바꿀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391E-239C-014A-B0C6-110510E6B2B3}"/>
              </a:ext>
            </a:extLst>
          </p:cNvPr>
          <p:cNvSpPr txBox="1"/>
          <p:nvPr/>
        </p:nvSpPr>
        <p:spPr>
          <a:xfrm>
            <a:off x="1049867" y="2324009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파일 위치를 이동하는데도 사용 가능하다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A9EBD-B11F-C248-8FFB-12C078B1487F}"/>
              </a:ext>
            </a:extLst>
          </p:cNvPr>
          <p:cNvSpPr txBox="1"/>
          <p:nvPr/>
        </p:nvSpPr>
        <p:spPr>
          <a:xfrm>
            <a:off x="2795374" y="1566910"/>
            <a:ext cx="502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Empty1 </a:t>
            </a:r>
            <a:r>
              <a:rPr kumimoji="1" lang="ko-KR" altLang="en-US" dirty="0"/>
              <a:t>이라는 파일을 </a:t>
            </a:r>
            <a:r>
              <a:rPr kumimoji="1" lang="en-US" altLang="ko-KR" dirty="0"/>
              <a:t>fill1 </a:t>
            </a:r>
            <a:r>
              <a:rPr kumimoji="1" lang="ko-KR" altLang="en-US" dirty="0"/>
              <a:t>이라는 이름으로 바꿈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146CA-7F2B-B848-B3CD-1DC65E24A856}"/>
              </a:ext>
            </a:extLst>
          </p:cNvPr>
          <p:cNvSpPr txBox="1"/>
          <p:nvPr/>
        </p:nvSpPr>
        <p:spPr>
          <a:xfrm>
            <a:off x="1007769" y="2942609"/>
            <a:ext cx="178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fill1</a:t>
            </a:r>
          </a:p>
          <a:p>
            <a:r>
              <a:rPr kumimoji="1" lang="en-US" altLang="ko-Kore-KR" dirty="0"/>
              <a:t>mv empty1 ./fill1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4D219-C10C-5248-A81D-8EC3FCA37517}"/>
              </a:ext>
            </a:extLst>
          </p:cNvPr>
          <p:cNvSpPr txBox="1"/>
          <p:nvPr/>
        </p:nvSpPr>
        <p:spPr>
          <a:xfrm>
            <a:off x="1007769" y="3838208"/>
            <a:ext cx="525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Empty1</a:t>
            </a:r>
            <a:r>
              <a:rPr kumimoji="1" lang="ko-KR" altLang="en-US" b="1" dirty="0"/>
              <a:t>이라는 파일을 </a:t>
            </a:r>
            <a:r>
              <a:rPr kumimoji="1" lang="en-US" altLang="ko-KR" b="1" dirty="0"/>
              <a:t>fill1 </a:t>
            </a:r>
            <a:r>
              <a:rPr kumimoji="1" lang="ko-KR" altLang="en-US" b="1" dirty="0"/>
              <a:t>이라는 디렉토리로 옮김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695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360FE4-425A-5E49-BD22-16A2CB1B71DD}"/>
              </a:ext>
            </a:extLst>
          </p:cNvPr>
          <p:cNvSpPr txBox="1"/>
          <p:nvPr/>
        </p:nvSpPr>
        <p:spPr>
          <a:xfrm>
            <a:off x="3532292" y="249769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와일드카드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F9E7C-F202-AB43-B7CA-472310612FA8}"/>
              </a:ext>
            </a:extLst>
          </p:cNvPr>
          <p:cNvSpPr txBox="1"/>
          <p:nvPr/>
        </p:nvSpPr>
        <p:spPr>
          <a:xfrm>
            <a:off x="644848" y="1328127"/>
            <a:ext cx="839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디렉토리에</a:t>
            </a:r>
            <a:r>
              <a:rPr kumimoji="1" lang="ko-KR" altLang="en-US" b="1" dirty="0"/>
              <a:t> 수많은 파일이 있을 경우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가령 약 </a:t>
            </a:r>
            <a:r>
              <a:rPr kumimoji="1" lang="en-US" altLang="ko-KR" b="1" dirty="0"/>
              <a:t>1000</a:t>
            </a:r>
            <a:r>
              <a:rPr kumimoji="1" lang="ko-KR" altLang="en-US" b="1" dirty="0"/>
              <a:t>개의 </a:t>
            </a:r>
            <a:r>
              <a:rPr kumimoji="1" lang="en-US" altLang="ko-KR" b="1" dirty="0"/>
              <a:t>.txt </a:t>
            </a:r>
            <a:r>
              <a:rPr kumimoji="1" lang="ko-KR" altLang="en-US" b="1" dirty="0"/>
              <a:t>파일이 있을 경우 이 파일만을 제거하고 싶다면 어떻게 할까</a:t>
            </a:r>
            <a:r>
              <a:rPr kumimoji="1" lang="en-US" altLang="ko-KR" b="1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84ECF-CC7B-6D4C-977A-6BC04B4930B9}"/>
              </a:ext>
            </a:extLst>
          </p:cNvPr>
          <p:cNvSpPr txBox="1"/>
          <p:nvPr/>
        </p:nvSpPr>
        <p:spPr>
          <a:xfrm>
            <a:off x="785309" y="213451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rm *.txt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E214C-A735-484D-ACFF-85BA0266192B}"/>
              </a:ext>
            </a:extLst>
          </p:cNvPr>
          <p:cNvSpPr txBox="1"/>
          <p:nvPr/>
        </p:nvSpPr>
        <p:spPr>
          <a:xfrm>
            <a:off x="2138174" y="2161378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/>
              <a:t>*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임의의 문자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F3EDB-F8FF-C040-A3E9-3DF8170B1A42}"/>
              </a:ext>
            </a:extLst>
          </p:cNvPr>
          <p:cNvSpPr txBox="1"/>
          <p:nvPr/>
        </p:nvSpPr>
        <p:spPr>
          <a:xfrm>
            <a:off x="695215" y="2555393"/>
            <a:ext cx="38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.txt</a:t>
            </a:r>
            <a:r>
              <a:rPr kumimoji="1" lang="ko-KR" altLang="en-US" b="1" dirty="0"/>
              <a:t>로 끝나는 모든 파일을 삭제한다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0D6F9-0B97-2B41-89DD-D311206DF0BF}"/>
              </a:ext>
            </a:extLst>
          </p:cNvPr>
          <p:cNvSpPr txBox="1"/>
          <p:nvPr/>
        </p:nvSpPr>
        <p:spPr>
          <a:xfrm>
            <a:off x="785309" y="3379682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.txt ./test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2965C-F7B1-0C48-B1F9-8105ABC1C92D}"/>
              </a:ext>
            </a:extLst>
          </p:cNvPr>
          <p:cNvSpPr txBox="1"/>
          <p:nvPr/>
        </p:nvSpPr>
        <p:spPr>
          <a:xfrm>
            <a:off x="695215" y="3785363"/>
            <a:ext cx="565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ore-KR" b="1" dirty="0"/>
              <a:t>txt</a:t>
            </a:r>
            <a:r>
              <a:rPr kumimoji="1" lang="ko-KR" altLang="en-US" b="1" dirty="0"/>
              <a:t>로 끝나는 모든 파일을 </a:t>
            </a:r>
            <a:r>
              <a:rPr kumimoji="1" lang="en-US" altLang="ko-KR" b="1" dirty="0"/>
              <a:t> test </a:t>
            </a:r>
            <a:r>
              <a:rPr kumimoji="1" lang="ko-KR" altLang="en-US" b="1" dirty="0"/>
              <a:t>라는 디렉토리로 옮긴다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2AE27-89B8-174A-8126-FA72F5CC5880}"/>
              </a:ext>
            </a:extLst>
          </p:cNvPr>
          <p:cNvSpPr txBox="1"/>
          <p:nvPr/>
        </p:nvSpPr>
        <p:spPr>
          <a:xfrm>
            <a:off x="795316" y="4560376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ls a*</a:t>
            </a:r>
            <a:endParaRPr kumimoji="1" lang="en-US" altLang="ko-Kore-KR" dirty="0"/>
          </a:p>
          <a:p>
            <a:r>
              <a:rPr kumimoji="1" lang="en-US" altLang="ko-KR" b="1" dirty="0"/>
              <a:t>a</a:t>
            </a:r>
            <a:r>
              <a:rPr kumimoji="1" lang="ko-KR" altLang="en-US" b="1" dirty="0"/>
              <a:t>로 시작하는 모든 파일 목록을  표시한다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413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13019"/>
              </p:ext>
            </p:extLst>
          </p:nvPr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프로그래밍 기본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데이터 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을 이용한 기초 통계 및 머신 러닝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Differential Gene Expression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 Analysis and Go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406024" y="54039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512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9EE71-60B5-DF4F-927E-6C7F3B7337D4}"/>
              </a:ext>
            </a:extLst>
          </p:cNvPr>
          <p:cNvSpPr txBox="1"/>
          <p:nvPr/>
        </p:nvSpPr>
        <p:spPr>
          <a:xfrm>
            <a:off x="4494940" y="145595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* 과 </a:t>
            </a:r>
            <a:r>
              <a:rPr lang="en-US" altLang="ko-KR" sz="2800" b="1" dirty="0">
                <a:latin typeface="Arial"/>
                <a:cs typeface="Arial"/>
              </a:rPr>
              <a:t>?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FEA24-F3C9-A940-A279-E2429CEB36F3}"/>
              </a:ext>
            </a:extLst>
          </p:cNvPr>
          <p:cNvSpPr txBox="1"/>
          <p:nvPr/>
        </p:nvSpPr>
        <p:spPr>
          <a:xfrm>
            <a:off x="538793" y="1059255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* 는 문자의 길이와 상관없이 모두 다 매칭되지만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?</a:t>
            </a:r>
            <a:r>
              <a:rPr kumimoji="1" lang="ko-KR" altLang="en-US" b="1" dirty="0"/>
              <a:t> 는 하나의 문자에 대해서만 매칭된다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D40A6-0BB4-E445-BBD9-BC6E649CD51E}"/>
              </a:ext>
            </a:extLst>
          </p:cNvPr>
          <p:cNvSpPr txBox="1"/>
          <p:nvPr/>
        </p:nvSpPr>
        <p:spPr>
          <a:xfrm>
            <a:off x="623944" y="2036655"/>
            <a:ext cx="456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 ls</a:t>
            </a:r>
          </a:p>
          <a:p>
            <a:r>
              <a:rPr lang="en" altLang="ko-Kore-KR" dirty="0"/>
              <a:t>1.txt   11.txt  2.txt   4.txt   6.txt   8.txt   empty</a:t>
            </a:r>
          </a:p>
          <a:p>
            <a:r>
              <a:rPr lang="en" altLang="ko-Kore-KR" dirty="0"/>
              <a:t>10.txt  111.txt 3.txt   5.txt   7.txt   9.txt   </a:t>
            </a:r>
            <a:r>
              <a:rPr lang="en" altLang="ko-Kore-KR" b="1" dirty="0"/>
              <a:t>test1</a:t>
            </a:r>
            <a:endParaRPr lang="en" altLang="ko-Kore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685F8-8533-7447-96AA-9B0B3A2B6179}"/>
              </a:ext>
            </a:extLst>
          </p:cNvPr>
          <p:cNvSpPr txBox="1"/>
          <p:nvPr/>
        </p:nvSpPr>
        <p:spPr>
          <a:xfrm>
            <a:off x="625135" y="3039662"/>
            <a:ext cx="37131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이런 파일들이 </a:t>
            </a:r>
            <a:r>
              <a:rPr kumimoji="1" lang="ko-KR" altLang="en-US" b="1" dirty="0" err="1"/>
              <a:t>있을때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lang="en" altLang="ko-Kore-KR" dirty="0"/>
              <a:t> ls *.txt</a:t>
            </a:r>
          </a:p>
          <a:p>
            <a:r>
              <a:rPr lang="en" altLang="ko-Kore-KR" dirty="0"/>
              <a:t>1.txt   11.txt  2.txt   4.txt   6.txt   8.txt</a:t>
            </a:r>
          </a:p>
          <a:p>
            <a:r>
              <a:rPr lang="en" altLang="ko-Kore-KR" dirty="0"/>
              <a:t>10.txt  111.txt 3.txt   5.txt   7.txt   9.txt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4D2E-043C-244F-9B1F-DA69D81AD5F1}"/>
              </a:ext>
            </a:extLst>
          </p:cNvPr>
          <p:cNvSpPr txBox="1"/>
          <p:nvPr/>
        </p:nvSpPr>
        <p:spPr>
          <a:xfrm>
            <a:off x="623944" y="4959317"/>
            <a:ext cx="4421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ls ?.txt</a:t>
            </a:r>
          </a:p>
          <a:p>
            <a:r>
              <a:rPr lang="en" altLang="ko-Kore-KR" dirty="0"/>
              <a:t>1.txt 2.txt 3.txt 4.txt 5.txt 6.txt 7.txt 8.txt 9.txt</a:t>
            </a:r>
          </a:p>
          <a:p>
            <a:r>
              <a:rPr lang="en" altLang="ko-Kore-KR" dirty="0"/>
              <a:t>ls ??.txt</a:t>
            </a:r>
          </a:p>
          <a:p>
            <a:r>
              <a:rPr lang="en" altLang="ko-Kore-KR" dirty="0"/>
              <a:t>10.txt 11.txt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84601-E96F-424C-8835-96CC5CD777B7}"/>
              </a:ext>
            </a:extLst>
          </p:cNvPr>
          <p:cNvSpPr txBox="1"/>
          <p:nvPr/>
        </p:nvSpPr>
        <p:spPr>
          <a:xfrm>
            <a:off x="2092139" y="4959317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임의의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하나의 글자</a:t>
            </a:r>
            <a:r>
              <a:rPr kumimoji="1" lang="en-US" altLang="ko-KR" b="1" dirty="0"/>
              <a:t>’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CFE90-B764-EF44-9646-A40DEDAE92ED}"/>
              </a:ext>
            </a:extLst>
          </p:cNvPr>
          <p:cNvSpPr txBox="1"/>
          <p:nvPr/>
        </p:nvSpPr>
        <p:spPr>
          <a:xfrm>
            <a:off x="2212266" y="558631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임의의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두개의 글자</a:t>
            </a:r>
            <a:r>
              <a:rPr kumimoji="1" lang="en-US" altLang="ko-KR" b="1" dirty="0"/>
              <a:t>’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D9AB5-D875-C84B-8B73-BB80B1A24E23}"/>
              </a:ext>
            </a:extLst>
          </p:cNvPr>
          <p:cNvSpPr txBox="1"/>
          <p:nvPr/>
        </p:nvSpPr>
        <p:spPr>
          <a:xfrm>
            <a:off x="538793" y="6307814"/>
            <a:ext cx="450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 ls ?1.txt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 어떤 파일이 선택될까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CCB69-13CA-914C-B151-8FEC2B2B0B75}"/>
              </a:ext>
            </a:extLst>
          </p:cNvPr>
          <p:cNvSpPr txBox="1"/>
          <p:nvPr/>
        </p:nvSpPr>
        <p:spPr>
          <a:xfrm>
            <a:off x="5908651" y="6307814"/>
            <a:ext cx="216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 ls </a:t>
            </a:r>
            <a:r>
              <a:rPr lang="ko-KR" altLang="en-US" dirty="0"/>
              <a:t>*</a:t>
            </a:r>
            <a:r>
              <a:rPr lang="en" altLang="ko-Kore-KR" dirty="0"/>
              <a:t>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C807F-6FD1-BE4D-8A00-62B487C7CA6A}"/>
              </a:ext>
            </a:extLst>
          </p:cNvPr>
          <p:cNvSpPr txBox="1"/>
          <p:nvPr/>
        </p:nvSpPr>
        <p:spPr>
          <a:xfrm>
            <a:off x="4582871" y="3879239"/>
            <a:ext cx="26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‘</a:t>
            </a:r>
            <a:r>
              <a:rPr kumimoji="1" lang="en-US" altLang="ko-KR" b="1" dirty="0"/>
              <a:t>.</a:t>
            </a:r>
            <a:r>
              <a:rPr kumimoji="1" lang="en-US" altLang="ko-Kore-KR" b="1" dirty="0"/>
              <a:t>txt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로 끝나는 모든 파일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55176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0322" y="113407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다루기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67" y="1179023"/>
            <a:ext cx="4861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많은 생명정보 관련 프로그램의 입력 파일과 출력 파일은 평범한 텍스트 파일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메모장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 과 같은 프로그램으로도 열어서 확인할 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있지만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158CB-1BB2-A04E-A77E-69F83AFF6D79}"/>
              </a:ext>
            </a:extLst>
          </p:cNvPr>
          <p:cNvSpPr txBox="1"/>
          <p:nvPr/>
        </p:nvSpPr>
        <p:spPr>
          <a:xfrm>
            <a:off x="93567" y="3600120"/>
            <a:ext cx="682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메모장보다는 좀 더 나은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텍스트 파일 편집기가 필요할 수도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 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22A32-8F79-2543-B166-8B270EBA2D8D}"/>
              </a:ext>
            </a:extLst>
          </p:cNvPr>
          <p:cNvSpPr txBox="1"/>
          <p:nvPr/>
        </p:nvSpPr>
        <p:spPr>
          <a:xfrm>
            <a:off x="93567" y="403130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Visual Studio Code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888E3-808E-2E40-8D43-DF922EB15F93}"/>
              </a:ext>
            </a:extLst>
          </p:cNvPr>
          <p:cNvSpPr txBox="1"/>
          <p:nvPr/>
        </p:nvSpPr>
        <p:spPr>
          <a:xfrm>
            <a:off x="93567" y="4462497"/>
            <a:ext cx="29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code.visualstudio.com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C741EDC-394D-B048-BE49-6657982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557" y="1179023"/>
            <a:ext cx="3931749" cy="2371209"/>
          </a:xfrm>
          <a:prstGeom prst="rect">
            <a:avLst/>
          </a:prstGeom>
        </p:spPr>
      </p:pic>
      <p:pic>
        <p:nvPicPr>
          <p:cNvPr id="11" name="그림 10" descr="스크린샷, 검은색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E858DD2-CA66-9149-B358-E6FB1CB8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66" y="4020585"/>
            <a:ext cx="4629040" cy="27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9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491" y="382138"/>
            <a:ext cx="832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명령행에서도 텍스트 파일 보기 및 편집이 가능하다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800" y="149013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명령행에서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nano</a:t>
            </a:r>
            <a:r>
              <a:rPr lang="ko-KR" altLang="en-US" dirty="0">
                <a:latin typeface="Arial"/>
                <a:cs typeface="Arial"/>
              </a:rPr>
              <a:t>라는 명령을 입력하면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72114-F39D-8845-9408-E0971A9DAA80}"/>
              </a:ext>
            </a:extLst>
          </p:cNvPr>
          <p:cNvSpPr txBox="1"/>
          <p:nvPr/>
        </p:nvSpPr>
        <p:spPr>
          <a:xfrm>
            <a:off x="558800" y="185946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파일이름을 입력하면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05D5-76CC-7341-AC02-18BEA1099F9C}"/>
              </a:ext>
            </a:extLst>
          </p:cNvPr>
          <p:cNvSpPr txBox="1"/>
          <p:nvPr/>
        </p:nvSpPr>
        <p:spPr>
          <a:xfrm>
            <a:off x="558800" y="5175457"/>
            <a:ext cx="3756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파일 저장 </a:t>
            </a:r>
            <a:r>
              <a:rPr lang="en-US" altLang="ko-KR" dirty="0">
                <a:latin typeface="Arial"/>
                <a:cs typeface="Arial"/>
              </a:rPr>
              <a:t>: Ctrl – O</a:t>
            </a:r>
          </a:p>
          <a:p>
            <a:r>
              <a:rPr lang="ko-KR" altLang="en-US" dirty="0">
                <a:latin typeface="Arial"/>
                <a:cs typeface="Arial"/>
              </a:rPr>
              <a:t>종료 </a:t>
            </a:r>
            <a:r>
              <a:rPr lang="en-US" altLang="ko-KR" dirty="0">
                <a:latin typeface="Arial"/>
                <a:cs typeface="Arial"/>
              </a:rPr>
              <a:t>: Ctrl-X </a:t>
            </a:r>
            <a:r>
              <a:rPr lang="en-US" dirty="0">
                <a:latin typeface="Arial"/>
                <a:cs typeface="Arial"/>
              </a:rPr>
              <a:t>(^ </a:t>
            </a:r>
            <a:r>
              <a:rPr lang="ko-KR" altLang="en-US" dirty="0">
                <a:latin typeface="Arial"/>
                <a:cs typeface="Arial"/>
              </a:rPr>
              <a:t>는 </a:t>
            </a:r>
            <a:r>
              <a:rPr lang="en-US" altLang="ko-KR" dirty="0">
                <a:latin typeface="Arial"/>
                <a:cs typeface="Arial"/>
              </a:rPr>
              <a:t>Ctrl </a:t>
            </a:r>
            <a:r>
              <a:rPr lang="ko-KR" altLang="en-US" dirty="0">
                <a:latin typeface="Arial"/>
                <a:cs typeface="Arial"/>
              </a:rPr>
              <a:t>키를 의미함</a:t>
            </a:r>
            <a:r>
              <a:rPr lang="en-US" altLang="ko-KR" dirty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BAE8A02-9F6A-DC45-B43F-E0D7F6CB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35" y="2228797"/>
            <a:ext cx="5683386" cy="28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7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391" y="240980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이제 실제 생물학 서열 데이터를 가지고 연습을 하자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391" y="846569"/>
            <a:ext cx="25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</a:t>
            </a:r>
            <a:r>
              <a:rPr lang="en-US" dirty="0"/>
              <a:t> : Protein Database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73C426-A542-DE4C-8E4B-153DA5AA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617"/>
            <a:ext cx="9144000" cy="4242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CC1C77-925E-1342-8E0B-D00EF5C25361}"/>
              </a:ext>
            </a:extLst>
          </p:cNvPr>
          <p:cNvSpPr txBox="1"/>
          <p:nvPr/>
        </p:nvSpPr>
        <p:spPr>
          <a:xfrm>
            <a:off x="830179" y="5835316"/>
            <a:ext cx="551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시국에 걸맞게 </a:t>
            </a:r>
            <a:r>
              <a:rPr kumimoji="1" lang="en-US" altLang="ko-KR" dirty="0"/>
              <a:t>SARS-CoV-2 </a:t>
            </a:r>
            <a:r>
              <a:rPr kumimoji="1" lang="ko-KR" altLang="en-US" dirty="0"/>
              <a:t>단백질을 찾아보도록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A5795-56A3-4F4F-8E4E-D11A5500E356}"/>
              </a:ext>
            </a:extLst>
          </p:cNvPr>
          <p:cNvSpPr txBox="1"/>
          <p:nvPr/>
        </p:nvSpPr>
        <p:spPr>
          <a:xfrm>
            <a:off x="3841837" y="855916"/>
            <a:ext cx="250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www.uniprot.org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8533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B509923-A3C6-2D4D-9F2E-CF95485D5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0884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0A8A125-E5E6-6B4F-BE0A-CE76ADB5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2139"/>
            <a:ext cx="4100843" cy="35433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AEAFD1-282F-E14C-B627-D362A0CCCB3F}"/>
              </a:ext>
            </a:extLst>
          </p:cNvPr>
          <p:cNvSpPr/>
          <p:nvPr/>
        </p:nvSpPr>
        <p:spPr>
          <a:xfrm>
            <a:off x="1599237" y="2618337"/>
            <a:ext cx="597426" cy="2299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F0893-0A36-B24B-BE98-F85A9397D675}"/>
              </a:ext>
            </a:extLst>
          </p:cNvPr>
          <p:cNvSpPr/>
          <p:nvPr/>
        </p:nvSpPr>
        <p:spPr>
          <a:xfrm>
            <a:off x="606009" y="3174018"/>
            <a:ext cx="371453" cy="2549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167C3B-CB44-CF4E-B75B-BF2B76B25FBD}"/>
              </a:ext>
            </a:extLst>
          </p:cNvPr>
          <p:cNvSpPr txBox="1"/>
          <p:nvPr/>
        </p:nvSpPr>
        <p:spPr>
          <a:xfrm>
            <a:off x="4100843" y="4893816"/>
            <a:ext cx="461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/P0DTC2.fasta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8F9BF9-3695-534F-85DC-3AE0F63D9671}"/>
              </a:ext>
            </a:extLst>
          </p:cNvPr>
          <p:cNvSpPr txBox="1"/>
          <p:nvPr/>
        </p:nvSpPr>
        <p:spPr>
          <a:xfrm>
            <a:off x="7021170" y="5251469"/>
            <a:ext cx="118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rgbClr val="FF0000"/>
                </a:solidFill>
              </a:rPr>
              <a:t>Uniprot</a:t>
            </a:r>
            <a:r>
              <a:rPr kumimoji="1" lang="en-US" altLang="ko-Kore-KR" b="1" dirty="0">
                <a:solidFill>
                  <a:srgbClr val="FF0000"/>
                </a:solidFill>
              </a:rPr>
              <a:t> ID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728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8569F-6708-3944-A7F1-382B01650FF1}"/>
              </a:ext>
            </a:extLst>
          </p:cNvPr>
          <p:cNvSpPr txBox="1"/>
          <p:nvPr/>
        </p:nvSpPr>
        <p:spPr>
          <a:xfrm>
            <a:off x="578752" y="970395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</a:t>
            </a:r>
            <a:r>
              <a:rPr lang="ko-KR" altLang="en-US" dirty="0"/>
              <a:t>파일이 있는 인터넷 주소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377C6-B3FD-2846-8832-87D80A55D492}"/>
              </a:ext>
            </a:extLst>
          </p:cNvPr>
          <p:cNvSpPr txBox="1"/>
          <p:nvPr/>
        </p:nvSpPr>
        <p:spPr>
          <a:xfrm>
            <a:off x="2294126" y="220164"/>
            <a:ext cx="4073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파일을 다운받는 명령어 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AFE9789-0E07-BB42-A35A-312CF8C2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2" y="1448011"/>
            <a:ext cx="6792699" cy="1198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66180E-B0BA-834C-AF06-E07CFB9154BB}"/>
              </a:ext>
            </a:extLst>
          </p:cNvPr>
          <p:cNvSpPr txBox="1"/>
          <p:nvPr/>
        </p:nvSpPr>
        <p:spPr>
          <a:xfrm>
            <a:off x="2667908" y="285417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확인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8D38F-6331-E14E-B54F-40B900D6B756}"/>
              </a:ext>
            </a:extLst>
          </p:cNvPr>
          <p:cNvSpPr txBox="1"/>
          <p:nvPr/>
        </p:nvSpPr>
        <p:spPr>
          <a:xfrm>
            <a:off x="444166" y="337014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cat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파일이름 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235CDF4-85EA-B64F-934B-E92D4F2A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2" y="3763102"/>
            <a:ext cx="6792699" cy="309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7ECCB9A-173B-FA48-85F5-A4F0B274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9" y="2428670"/>
            <a:ext cx="6792699" cy="3094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5F690-2B1D-804B-BD6E-80325A17B44D}"/>
              </a:ext>
            </a:extLst>
          </p:cNvPr>
          <p:cNvSpPr txBox="1"/>
          <p:nvPr/>
        </p:nvSpPr>
        <p:spPr>
          <a:xfrm>
            <a:off x="3365740" y="311383"/>
            <a:ext cx="3056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FASTA </a:t>
            </a:r>
            <a:r>
              <a:rPr lang="ko-KR" altLang="en-US" sz="2800" b="1" dirty="0">
                <a:latin typeface="Arial"/>
                <a:cs typeface="Arial"/>
              </a:rPr>
              <a:t>파일 포맷 </a:t>
            </a:r>
            <a:endParaRPr lang="en-US" altLang="ko-KR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F81B4-62DD-C741-8E7C-17FBBFEBC11B}"/>
              </a:ext>
            </a:extLst>
          </p:cNvPr>
          <p:cNvSpPr txBox="1"/>
          <p:nvPr/>
        </p:nvSpPr>
        <p:spPr>
          <a:xfrm>
            <a:off x="166789" y="1409769"/>
            <a:ext cx="587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서열</a:t>
            </a:r>
            <a:r>
              <a:rPr kumimoji="1" lang="ko-KR" altLang="en-US" b="1" dirty="0"/>
              <a:t> 정보 </a:t>
            </a:r>
            <a:r>
              <a:rPr kumimoji="1" lang="en-US" altLang="ko-KR" b="1" dirty="0"/>
              <a:t>(DNA/RNA, </a:t>
            </a:r>
            <a:r>
              <a:rPr kumimoji="1" lang="ko-KR" altLang="en-US" b="1" dirty="0"/>
              <a:t>단백질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저장하는 표준적인 형식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58D09-5618-A442-8DBB-A2FF301E4C18}"/>
              </a:ext>
            </a:extLst>
          </p:cNvPr>
          <p:cNvSpPr txBox="1"/>
          <p:nvPr/>
        </p:nvSpPr>
        <p:spPr>
          <a:xfrm>
            <a:off x="166789" y="1984935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&gt;</a:t>
            </a:r>
            <a:r>
              <a:rPr kumimoji="1" lang="ko-KR" altLang="en-US" b="1" dirty="0"/>
              <a:t>서열 관련 정보 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742CF-4A7F-CF4C-9EE6-A83F97F876AE}"/>
              </a:ext>
            </a:extLst>
          </p:cNvPr>
          <p:cNvSpPr txBox="1"/>
          <p:nvPr/>
        </p:nvSpPr>
        <p:spPr>
          <a:xfrm>
            <a:off x="2262746" y="1955118"/>
            <a:ext cx="467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sp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swissprot</a:t>
            </a:r>
            <a:r>
              <a:rPr kumimoji="1" lang="en-US" altLang="ko-KR" b="1" dirty="0"/>
              <a:t>) | Accession Number | </a:t>
            </a:r>
            <a:r>
              <a:rPr kumimoji="1" lang="ko-KR" altLang="en-US" b="1" dirty="0"/>
              <a:t>관련 설명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526B8-E4AA-D045-862D-0142E0BD9612}"/>
              </a:ext>
            </a:extLst>
          </p:cNvPr>
          <p:cNvSpPr txBox="1"/>
          <p:nvPr/>
        </p:nvSpPr>
        <p:spPr>
          <a:xfrm>
            <a:off x="4771959" y="397611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C000"/>
                </a:solidFill>
              </a:rPr>
              <a:t>서열</a:t>
            </a:r>
            <a:r>
              <a:rPr kumimoji="1" lang="ko-KR" altLang="en-US" b="1" dirty="0">
                <a:solidFill>
                  <a:srgbClr val="FFC000"/>
                </a:solidFill>
              </a:rPr>
              <a:t> </a:t>
            </a:r>
            <a:endParaRPr kumimoji="1" lang="ko-Kore-KR" altLang="en-US" b="1" dirty="0">
              <a:solidFill>
                <a:srgbClr val="FFC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46958F-6252-D24E-9D61-92C7D92C3A81}"/>
              </a:ext>
            </a:extLst>
          </p:cNvPr>
          <p:cNvSpPr/>
          <p:nvPr/>
        </p:nvSpPr>
        <p:spPr>
          <a:xfrm>
            <a:off x="300541" y="2913508"/>
            <a:ext cx="4271459" cy="2610060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ED6A4-0751-154E-8B9C-58D2DF5C5789}"/>
              </a:ext>
            </a:extLst>
          </p:cNvPr>
          <p:cNvSpPr txBox="1"/>
          <p:nvPr/>
        </p:nvSpPr>
        <p:spPr>
          <a:xfrm>
            <a:off x="166789" y="5656583"/>
            <a:ext cx="879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일반적인</a:t>
            </a:r>
            <a:r>
              <a:rPr kumimoji="1" lang="ko-KR" altLang="en-US" dirty="0"/>
              <a:t> 텍스트 파일 포맷이므로 형식만 유지하면 메모장 등의 편집기로도 편집 가능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E37CE-B250-6545-8671-CA9F9632474F}"/>
              </a:ext>
            </a:extLst>
          </p:cNvPr>
          <p:cNvSpPr txBox="1"/>
          <p:nvPr/>
        </p:nvSpPr>
        <p:spPr>
          <a:xfrm>
            <a:off x="7093240" y="25441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C000"/>
                </a:solidFill>
              </a:rPr>
              <a:t>헤더</a:t>
            </a:r>
            <a:endParaRPr kumimoji="1" lang="ko-Kore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63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5740" y="311383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확인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2282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cat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파일이름 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430657"/>
            <a:ext cx="841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그런데</a:t>
            </a:r>
            <a:r>
              <a:rPr lang="en-US" altLang="ko-KR" dirty="0">
                <a:latin typeface="Arial"/>
                <a:cs typeface="Arial"/>
              </a:rPr>
              <a:t>..</a:t>
            </a:r>
            <a:r>
              <a:rPr lang="ko-KR" altLang="en-US" dirty="0">
                <a:latin typeface="Arial"/>
                <a:cs typeface="Arial"/>
              </a:rPr>
              <a:t>왜 파일 내용을 표시하는 명령어 이름이 </a:t>
            </a:r>
            <a:r>
              <a:rPr lang="en-US" altLang="ko-KR" dirty="0">
                <a:latin typeface="Arial"/>
                <a:cs typeface="Arial"/>
              </a:rPr>
              <a:t>cat </a:t>
            </a:r>
            <a:r>
              <a:rPr lang="ko-KR" altLang="en-US" dirty="0">
                <a:latin typeface="Arial"/>
                <a:cs typeface="Arial"/>
              </a:rPr>
              <a:t>일까</a:t>
            </a:r>
            <a:r>
              <a:rPr lang="en-US" altLang="ko-KR" dirty="0">
                <a:latin typeface="Arial"/>
                <a:cs typeface="Arial"/>
              </a:rPr>
              <a:t>?</a:t>
            </a:r>
          </a:p>
          <a:p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이를 알아보기 위해서 몇 개의 단백질 파일을 더 다운로드 받아보자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96143C0-B11A-AC4D-BCD5-78626E53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353987"/>
            <a:ext cx="7759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3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B1E07C-9B20-6147-A60B-EF9106FA775E}"/>
              </a:ext>
            </a:extLst>
          </p:cNvPr>
          <p:cNvSpPr txBox="1"/>
          <p:nvPr/>
        </p:nvSpPr>
        <p:spPr>
          <a:xfrm>
            <a:off x="3365740" y="311383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모든 파일을 표시하기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DC0D7-A55D-904E-9095-624BC7A63E8A}"/>
              </a:ext>
            </a:extLst>
          </p:cNvPr>
          <p:cNvSpPr txBox="1"/>
          <p:nvPr/>
        </p:nvSpPr>
        <p:spPr>
          <a:xfrm>
            <a:off x="365534" y="1124556"/>
            <a:ext cx="841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방금 다운로드 받은 </a:t>
            </a:r>
            <a:r>
              <a:rPr lang="en-US" altLang="ko-KR" b="1" dirty="0">
                <a:latin typeface="Arial"/>
                <a:cs typeface="Arial"/>
              </a:rPr>
              <a:t>3</a:t>
            </a:r>
            <a:r>
              <a:rPr lang="ko-KR" altLang="en-US" b="1" dirty="0">
                <a:latin typeface="Arial"/>
                <a:cs typeface="Arial"/>
              </a:rPr>
              <a:t>개의 </a:t>
            </a:r>
            <a:r>
              <a:rPr lang="en-US" altLang="ko-KR" b="1" dirty="0" err="1">
                <a:latin typeface="Arial"/>
                <a:cs typeface="Arial"/>
              </a:rPr>
              <a:t>fasta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파일을 한번에 표시하려면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FD838-DACD-D946-876B-725458F297FD}"/>
              </a:ext>
            </a:extLst>
          </p:cNvPr>
          <p:cNvSpPr txBox="1"/>
          <p:nvPr/>
        </p:nvSpPr>
        <p:spPr>
          <a:xfrm>
            <a:off x="365534" y="1493888"/>
            <a:ext cx="11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*.</a:t>
            </a:r>
            <a:r>
              <a:rPr kumimoji="1" lang="en-US" altLang="ko-Kore-KR" dirty="0" err="1"/>
              <a:t>fasta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80FE2-29DD-5041-BA58-1ADD14F5EFF0}"/>
              </a:ext>
            </a:extLst>
          </p:cNvPr>
          <p:cNvSpPr txBox="1"/>
          <p:nvPr/>
        </p:nvSpPr>
        <p:spPr>
          <a:xfrm>
            <a:off x="282229" y="5469021"/>
            <a:ext cx="5593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파일이 모두 합쳐져서 표시된다</a:t>
            </a:r>
            <a:r>
              <a:rPr kumimoji="1" lang="en-US" altLang="ko-KR" dirty="0"/>
              <a:t>!</a:t>
            </a:r>
          </a:p>
          <a:p>
            <a:r>
              <a:rPr kumimoji="1" lang="en-US" altLang="ko-Kore-KR" dirty="0"/>
              <a:t>cat </a:t>
            </a:r>
            <a:r>
              <a:rPr kumimoji="1" lang="ko-KR" altLang="en-US" dirty="0"/>
              <a:t>이라는 명령어는 원래 </a:t>
            </a:r>
            <a:r>
              <a:rPr kumimoji="1" lang="en-US" altLang="ko-KR" dirty="0"/>
              <a:t>con</a:t>
            </a:r>
            <a:r>
              <a:rPr kumimoji="1" lang="en-US" altLang="ko-KR" b="1" dirty="0">
                <a:solidFill>
                  <a:srgbClr val="FF0000"/>
                </a:solidFill>
              </a:rPr>
              <a:t>cat</a:t>
            </a:r>
            <a:r>
              <a:rPr kumimoji="1" lang="en-US" altLang="ko-KR" dirty="0"/>
              <a:t>enate (</a:t>
            </a:r>
            <a:r>
              <a:rPr kumimoji="1" lang="ko-KR" altLang="en-US" dirty="0"/>
              <a:t>합치다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의 의미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5748C-A26C-C849-AA25-99F1A8A13CA7}"/>
              </a:ext>
            </a:extLst>
          </p:cNvPr>
          <p:cNvSpPr txBox="1"/>
          <p:nvPr/>
        </p:nvSpPr>
        <p:spPr>
          <a:xfrm>
            <a:off x="282229" y="6223451"/>
            <a:ext cx="523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여러</a:t>
            </a:r>
            <a:r>
              <a:rPr kumimoji="1" lang="ko-KR" altLang="en-US" b="1" dirty="0"/>
              <a:t> 개의 텍스트 파일을 하나로 </a:t>
            </a:r>
            <a:r>
              <a:rPr kumimoji="1" lang="ko-KR" altLang="en-US" b="1" dirty="0" err="1"/>
              <a:t>합칠때</a:t>
            </a:r>
            <a:r>
              <a:rPr kumimoji="1" lang="ko-KR" altLang="en-US" b="1" dirty="0"/>
              <a:t> 유용하다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이를 파일로 저장하려면 어떻게 되는가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F9D900-071C-4A4C-B1BC-8E3300CD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4" y="1863220"/>
            <a:ext cx="5593711" cy="355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7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B3E71-C29F-454C-AF4D-FB91A6C245A1}"/>
              </a:ext>
            </a:extLst>
          </p:cNvPr>
          <p:cNvSpPr txBox="1"/>
          <p:nvPr/>
        </p:nvSpPr>
        <p:spPr>
          <a:xfrm>
            <a:off x="225684" y="461154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 *.</a:t>
            </a:r>
            <a:r>
              <a:rPr kumimoji="1" lang="en-US" altLang="ko-Kore-KR" b="1" dirty="0" err="1">
                <a:solidFill>
                  <a:srgbClr val="FF0000"/>
                </a:solidFill>
              </a:rPr>
              <a:t>fasta</a:t>
            </a:r>
            <a:r>
              <a:rPr kumimoji="1" lang="en-US" altLang="ko-Kore-KR" b="1" dirty="0">
                <a:solidFill>
                  <a:srgbClr val="FF0000"/>
                </a:solidFill>
              </a:rPr>
              <a:t> &gt; </a:t>
            </a:r>
            <a:r>
              <a:rPr kumimoji="1" lang="en-US" altLang="ko-Kore-KR" b="1" dirty="0" err="1">
                <a:solidFill>
                  <a:srgbClr val="FF0000"/>
                </a:solidFill>
              </a:rPr>
              <a:t>Spike.fa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430EFC-6DE7-9B4D-9288-F4C269F6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162"/>
            <a:ext cx="9144000" cy="5335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3C43-6DFD-E74B-BA96-594734514859}"/>
              </a:ext>
            </a:extLst>
          </p:cNvPr>
          <p:cNvSpPr txBox="1"/>
          <p:nvPr/>
        </p:nvSpPr>
        <p:spPr>
          <a:xfrm>
            <a:off x="5023821" y="2108499"/>
            <a:ext cx="4034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‘&gt;’</a:t>
            </a:r>
            <a:r>
              <a:rPr kumimoji="1" lang="ko-KR" altLang="en-US" b="1" dirty="0">
                <a:solidFill>
                  <a:srgbClr val="FFFF00"/>
                </a:solidFill>
              </a:rPr>
              <a:t> 기호를 이용하면 화면에 출력이 나오는 대신</a:t>
            </a:r>
            <a:r>
              <a:rPr kumimoji="1" lang="en-US" altLang="ko-KR" b="1" dirty="0">
                <a:solidFill>
                  <a:srgbClr val="FFFF00"/>
                </a:solidFill>
              </a:rPr>
              <a:t>,</a:t>
            </a:r>
            <a:r>
              <a:rPr kumimoji="1" lang="ko-KR" altLang="en-US" b="1" dirty="0">
                <a:solidFill>
                  <a:srgbClr val="FFFF00"/>
                </a:solidFill>
              </a:rPr>
              <a:t> 출력이 지정된 파일로 저장된다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2A495-9EF8-D148-88F8-85A43F0084B1}"/>
              </a:ext>
            </a:extLst>
          </p:cNvPr>
          <p:cNvSpPr txBox="1"/>
          <p:nvPr/>
        </p:nvSpPr>
        <p:spPr>
          <a:xfrm>
            <a:off x="2663239" y="461154"/>
            <a:ext cx="656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</a:t>
            </a:r>
            <a:r>
              <a:rPr kumimoji="1" lang="ko-KR" altLang="en-US" b="1" dirty="0"/>
              <a:t>개의 </a:t>
            </a:r>
            <a:r>
              <a:rPr kumimoji="1" lang="en-US" altLang="ko-KR" b="1" dirty="0" err="1"/>
              <a:t>fasta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파일을 모두 출력하여 </a:t>
            </a:r>
            <a:r>
              <a:rPr kumimoji="1" lang="en-US" altLang="ko-KR" b="1" dirty="0" err="1"/>
              <a:t>Spike.fa</a:t>
            </a:r>
            <a:r>
              <a:rPr kumimoji="1" lang="ko-KR" altLang="en-US" b="1" dirty="0"/>
              <a:t> 라는 이름으로 저장함</a:t>
            </a:r>
            <a:r>
              <a:rPr kumimoji="1" lang="en-US" altLang="ko-KR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6775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1420" y="323165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수업자료는</a:t>
            </a:r>
            <a:r>
              <a:rPr lang="ko-KR" altLang="en-US" sz="3600" b="1" dirty="0">
                <a:latin typeface="Arial"/>
                <a:cs typeface="Arial"/>
              </a:rPr>
              <a:t> 여기에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2688F-5695-8D43-808B-CF24F00C4BF5}"/>
              </a:ext>
            </a:extLst>
          </p:cNvPr>
          <p:cNvSpPr txBox="1"/>
          <p:nvPr/>
        </p:nvSpPr>
        <p:spPr>
          <a:xfrm>
            <a:off x="139700" y="1219200"/>
            <a:ext cx="643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/suknamgoong1970/CBNU-Bioinformatics-2021</a:t>
            </a:r>
            <a:endParaRPr kumimoji="1" lang="ko-Kore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9612990-CD92-324E-AAA0-E84CFEE0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77433"/>
            <a:ext cx="7391400" cy="437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E4A6F-B00F-F749-BE87-3DFE0DFBA0DD}"/>
              </a:ext>
            </a:extLst>
          </p:cNvPr>
          <p:cNvSpPr txBox="1"/>
          <p:nvPr/>
        </p:nvSpPr>
        <p:spPr>
          <a:xfrm>
            <a:off x="2010982" y="604900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파워포인트 자료 이외에 각종 코드 역시 여기 올라감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627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2083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nano</a:t>
            </a:r>
            <a:r>
              <a:rPr lang="ko-KR" altLang="en-US" dirty="0">
                <a:latin typeface="Courier New"/>
                <a:cs typeface="Courier New"/>
              </a:rPr>
              <a:t> </a:t>
            </a:r>
            <a:r>
              <a:rPr lang="en-US" altLang="ko-KR" dirty="0" err="1">
                <a:latin typeface="Courier New"/>
                <a:cs typeface="Courier New"/>
              </a:rPr>
              <a:t>Spike.fa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152DAA-978A-3D47-993D-9BEC3BB7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171"/>
            <a:ext cx="8648700" cy="542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9557" y="3907154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합쳐진 파일을 수정 가능</a:t>
            </a:r>
            <a:r>
              <a:rPr lang="en-US" altLang="ko-KR" b="1" dirty="0">
                <a:solidFill>
                  <a:srgbClr val="FFFF00"/>
                </a:solidFill>
              </a:rPr>
              <a:t>!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98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03F972-949C-5B4D-9CA4-F1353368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877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80711-92A3-7645-86F9-590FD1745968}"/>
              </a:ext>
            </a:extLst>
          </p:cNvPr>
          <p:cNvSpPr txBox="1"/>
          <p:nvPr/>
        </p:nvSpPr>
        <p:spPr>
          <a:xfrm>
            <a:off x="6118771" y="2505670"/>
            <a:ext cx="311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FASTA </a:t>
            </a:r>
            <a:r>
              <a:rPr kumimoji="1" lang="ko-KR" altLang="en-US" dirty="0"/>
              <a:t>형식의 파일은 </a:t>
            </a:r>
            <a:endParaRPr kumimoji="1" lang="en-US" altLang="ko-KR" dirty="0"/>
          </a:p>
          <a:p>
            <a:r>
              <a:rPr kumimoji="1" lang="ko-KR" altLang="en-US" dirty="0"/>
              <a:t>텍스트 파일 형식의 파일은</a:t>
            </a:r>
            <a:endParaRPr kumimoji="1" lang="en-US" altLang="ko-KR" dirty="0"/>
          </a:p>
          <a:p>
            <a:r>
              <a:rPr kumimoji="1" lang="en-US" altLang="ko-Kore-KR" dirty="0"/>
              <a:t>Visual Studio Code </a:t>
            </a:r>
            <a:r>
              <a:rPr kumimoji="1" lang="ko-KR" altLang="en-US" dirty="0"/>
              <a:t>등의</a:t>
            </a:r>
            <a:endParaRPr kumimoji="1" lang="en-US" altLang="ko-KR" dirty="0"/>
          </a:p>
          <a:p>
            <a:r>
              <a:rPr kumimoji="1" lang="ko-KR" altLang="en-US" dirty="0"/>
              <a:t>텍스트 에디터로도 편집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42286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타이핑을 하기 귀찮을 때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09048"/>
            <a:ext cx="616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“</a:t>
            </a:r>
            <a:r>
              <a:rPr lang="ko-KR" altLang="en-US" dirty="0">
                <a:latin typeface="Arial"/>
                <a:cs typeface="Arial"/>
              </a:rPr>
              <a:t>모든 명령어를 항상 </a:t>
            </a:r>
            <a:r>
              <a:rPr lang="ko-KR" altLang="en-US" dirty="0" err="1">
                <a:latin typeface="Arial"/>
                <a:cs typeface="Arial"/>
              </a:rPr>
              <a:t>일일히</a:t>
            </a:r>
            <a:r>
              <a:rPr lang="ko-KR" altLang="en-US" dirty="0">
                <a:latin typeface="Arial"/>
                <a:cs typeface="Arial"/>
              </a:rPr>
              <a:t> 입력해야 하나요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귀찮은데</a:t>
            </a:r>
            <a:r>
              <a:rPr lang="en-US" altLang="ko-KR" dirty="0">
                <a:latin typeface="Arial"/>
                <a:cs typeface="Arial"/>
              </a:rPr>
              <a:t>…”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645229"/>
            <a:ext cx="87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명령어 창에서 위 화살표와 아래 화살표 키를 누르면 이전에 사용한 명령어가 표시됨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046385"/>
            <a:ext cx="66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긴 파일 이름을 입력하기 힘들다면</a:t>
            </a:r>
            <a:r>
              <a:rPr lang="en-US" altLang="ko-KR" dirty="0">
                <a:latin typeface="Arial"/>
                <a:cs typeface="Arial"/>
              </a:rPr>
              <a:t>…</a:t>
            </a:r>
          </a:p>
          <a:p>
            <a:r>
              <a:rPr lang="ko-KR" altLang="en-US" dirty="0">
                <a:latin typeface="Arial"/>
                <a:cs typeface="Arial"/>
              </a:rPr>
              <a:t>이전에 입력한 파일 이름을 일부만 입력하고 </a:t>
            </a:r>
            <a:r>
              <a:rPr lang="en-US" altLang="ko-KR" dirty="0">
                <a:latin typeface="Arial"/>
                <a:cs typeface="Arial"/>
              </a:rPr>
              <a:t>TAB </a:t>
            </a:r>
            <a:r>
              <a:rPr lang="ko-KR" altLang="en-US" dirty="0">
                <a:latin typeface="Arial"/>
                <a:cs typeface="Arial"/>
              </a:rPr>
              <a:t>키를 치면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자동적으로 완성된다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928734"/>
            <a:ext cx="8122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윈도우에서 </a:t>
            </a:r>
            <a:r>
              <a:rPr lang="en-US" altLang="ko-KR" dirty="0">
                <a:latin typeface="Arial"/>
                <a:cs typeface="Arial"/>
              </a:rPr>
              <a:t>Anaconda Prompt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사용하는 것이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아니고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리눅스나 맥 </a:t>
            </a:r>
            <a:r>
              <a:rPr lang="en-US" altLang="ko-KR" dirty="0">
                <a:latin typeface="Arial"/>
                <a:cs typeface="Arial"/>
              </a:rPr>
              <a:t>OS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사용한다면</a:t>
            </a:r>
            <a:r>
              <a:rPr lang="en-US" altLang="ko-KR" dirty="0">
                <a:latin typeface="Arial"/>
                <a:cs typeface="Arial"/>
              </a:rPr>
              <a:t>..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history</a:t>
            </a:r>
            <a:r>
              <a:rPr lang="ko-KR" altLang="en-US" dirty="0">
                <a:latin typeface="Arial"/>
                <a:cs typeface="Arial"/>
              </a:rPr>
              <a:t>라는 명령어를 이용하면 자기가 그동안 입력한 명령어가 모두 표시됨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2" name="화면 기록 2021-03-01 오후 4.56.56" descr="화면 기록 2021-03-01 오후 4.56.56">
            <a:hlinkClick r:id="" action="ppaction://media"/>
            <a:extLst>
              <a:ext uri="{FF2B5EF4-FFF2-40B4-BE49-F238E27FC236}">
                <a16:creationId xmlns:a16="http://schemas.microsoft.com/office/drawing/2014/main" id="{1ABF5B23-149A-AB48-8852-973829C36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2049692"/>
            <a:ext cx="7530087" cy="622278"/>
          </a:xfrm>
          <a:prstGeom prst="rect">
            <a:avLst/>
          </a:prstGeom>
        </p:spPr>
      </p:pic>
      <p:pic>
        <p:nvPicPr>
          <p:cNvPr id="3" name="화면 기록 2021-03-01 오후 5.00.19" descr="화면 기록 2021-03-01 오후 5.00.19">
            <a:hlinkClick r:id="" action="ppaction://media"/>
            <a:extLst>
              <a:ext uri="{FF2B5EF4-FFF2-40B4-BE49-F238E27FC236}">
                <a16:creationId xmlns:a16="http://schemas.microsoft.com/office/drawing/2014/main" id="{BF352D1B-D4F3-2D4D-A796-D492D92F2E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b="32434"/>
          <a:stretch/>
        </p:blipFill>
        <p:spPr>
          <a:xfrm>
            <a:off x="457200" y="4186031"/>
            <a:ext cx="7280693" cy="4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8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B41C7E-3380-9747-9F42-EA4FE77E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매우 긴 텍스트 파일의 내용을 </a:t>
            </a:r>
            <a:r>
              <a:rPr lang="ko-KR" altLang="en-US" sz="3600" b="1" dirty="0" err="1">
                <a:latin typeface="Arial"/>
                <a:cs typeface="Arial"/>
              </a:rPr>
              <a:t>살펴볼떄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14929-944E-1742-A4A5-AD5D4EA43962}"/>
              </a:ext>
            </a:extLst>
          </p:cNvPr>
          <p:cNvSpPr txBox="1"/>
          <p:nvPr/>
        </p:nvSpPr>
        <p:spPr>
          <a:xfrm>
            <a:off x="127077" y="137175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다음 파일을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4DEEE-1501-3746-87AA-278B2F42AF40}"/>
              </a:ext>
            </a:extLst>
          </p:cNvPr>
          <p:cNvSpPr txBox="1"/>
          <p:nvPr/>
        </p:nvSpPr>
        <p:spPr>
          <a:xfrm>
            <a:off x="4716379" y="1768277"/>
            <a:ext cx="54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확장자가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.</a:t>
            </a:r>
            <a:r>
              <a:rPr kumimoji="1" lang="en-US" altLang="ko-KR" b="1" dirty="0" err="1"/>
              <a:t>gz</a:t>
            </a:r>
            <a:r>
              <a:rPr kumimoji="1" lang="ko-KR" altLang="en-US" b="1" dirty="0"/>
              <a:t>로 끝나는 파일은 압축 파일로써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 err="1">
                <a:solidFill>
                  <a:srgbClr val="FF0000"/>
                </a:solidFill>
              </a:rPr>
              <a:t>gunzip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명령어로 압축 해제 가능하다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2EA3C-FCFF-CD47-8C6F-4371778261D3}"/>
              </a:ext>
            </a:extLst>
          </p:cNvPr>
          <p:cNvSpPr txBox="1"/>
          <p:nvPr/>
        </p:nvSpPr>
        <p:spPr>
          <a:xfrm>
            <a:off x="127077" y="2946182"/>
            <a:ext cx="6599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파일은 압축을 풀면 </a:t>
            </a:r>
            <a:r>
              <a:rPr kumimoji="1" lang="en-US" altLang="ko-KR" b="1" dirty="0"/>
              <a:t>91.8MB </a:t>
            </a:r>
            <a:r>
              <a:rPr kumimoji="1" lang="ko-KR" altLang="en-US" b="1" dirty="0"/>
              <a:t>크기이고 길이는 약 </a:t>
            </a:r>
            <a:r>
              <a:rPr kumimoji="1" lang="en-US" altLang="ko-KR" b="1" dirty="0"/>
              <a:t>59</a:t>
            </a:r>
            <a:r>
              <a:rPr kumimoji="1" lang="ko-KR" altLang="en-US" b="1" dirty="0"/>
              <a:t>만 줄이다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cat </a:t>
            </a:r>
            <a:r>
              <a:rPr kumimoji="1" lang="ko-KR" altLang="en-US" b="1" dirty="0"/>
              <a:t>명령어로 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 내용을 살펴보기에는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너무 길다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만약 파일의 제일 앞만 살펴보기 위해서는</a:t>
            </a:r>
            <a:r>
              <a:rPr kumimoji="1" lang="en-US" altLang="ko-KR" b="1" dirty="0"/>
              <a:t>..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D2DF2-77D5-8D47-ABA1-199180630A5E}"/>
              </a:ext>
            </a:extLst>
          </p:cNvPr>
          <p:cNvSpPr txBox="1"/>
          <p:nvPr/>
        </p:nvSpPr>
        <p:spPr>
          <a:xfrm>
            <a:off x="82032" y="3828370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head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404CAA3-C6A8-B14C-82A3-2F08D5F1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6" y="4174415"/>
            <a:ext cx="6601656" cy="262039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72A4833-107E-9A44-BD9A-96CF265F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86" y="1719353"/>
            <a:ext cx="4520193" cy="12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1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BEEECBB8-C468-6D42-B7EC-D9B4DED0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461"/>
            <a:ext cx="9144000" cy="1461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247B3-BD2A-F845-875C-30BC62641962}"/>
              </a:ext>
            </a:extLst>
          </p:cNvPr>
          <p:cNvSpPr txBox="1"/>
          <p:nvPr/>
        </p:nvSpPr>
        <p:spPr>
          <a:xfrm>
            <a:off x="0" y="433467"/>
            <a:ext cx="14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tail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85A22-4BE1-0543-A67E-81013CF05FBE}"/>
              </a:ext>
            </a:extLst>
          </p:cNvPr>
          <p:cNvSpPr txBox="1"/>
          <p:nvPr/>
        </p:nvSpPr>
        <p:spPr>
          <a:xfrm>
            <a:off x="1729255" y="421129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</a:t>
            </a:r>
            <a:r>
              <a:rPr kumimoji="1" lang="en-US" altLang="ko-KR" dirty="0"/>
              <a:t> </a:t>
            </a:r>
            <a:r>
              <a:rPr kumimoji="1" lang="ko-KR" altLang="en-US" dirty="0"/>
              <a:t>뒤를 살펴본다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84F6-3C34-C34A-AD6F-6F9C127DAD82}"/>
              </a:ext>
            </a:extLst>
          </p:cNvPr>
          <p:cNvSpPr txBox="1"/>
          <p:nvPr/>
        </p:nvSpPr>
        <p:spPr>
          <a:xfrm>
            <a:off x="0" y="2775473"/>
            <a:ext cx="5232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head</a:t>
            </a:r>
            <a:r>
              <a:rPr kumimoji="1" lang="en-US" altLang="ko-Kore-KR" dirty="0"/>
              <a:t> –n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처음 </a:t>
            </a:r>
            <a:r>
              <a:rPr kumimoji="1" lang="en-US" altLang="ko-KR" b="1" dirty="0">
                <a:solidFill>
                  <a:srgbClr val="FF0000"/>
                </a:solidFill>
              </a:rPr>
              <a:t>100</a:t>
            </a:r>
            <a:r>
              <a:rPr kumimoji="1" lang="ko-KR" altLang="en-US" b="1" dirty="0">
                <a:solidFill>
                  <a:srgbClr val="FF0000"/>
                </a:solidFill>
              </a:rPr>
              <a:t>줄 </a:t>
            </a:r>
            <a:r>
              <a:rPr kumimoji="1" lang="ko-KR" altLang="en-US" dirty="0">
                <a:solidFill>
                  <a:srgbClr val="FF0000"/>
                </a:solidFill>
              </a:rPr>
              <a:t>만을 살펴본다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tail</a:t>
            </a:r>
            <a:r>
              <a:rPr kumimoji="1" lang="en-US" altLang="ko-KR" dirty="0"/>
              <a:t> – 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제일 끝 </a:t>
            </a:r>
            <a:r>
              <a:rPr kumimoji="1" lang="en-US" altLang="ko-KR" b="1" dirty="0">
                <a:solidFill>
                  <a:srgbClr val="FF0000"/>
                </a:solidFill>
              </a:rPr>
              <a:t>100</a:t>
            </a:r>
            <a:r>
              <a:rPr kumimoji="1" lang="ko-KR" altLang="en-US" b="1" dirty="0">
                <a:solidFill>
                  <a:srgbClr val="FF0000"/>
                </a:solidFill>
              </a:rPr>
              <a:t>줄 </a:t>
            </a:r>
            <a:r>
              <a:rPr kumimoji="1" lang="ko-KR" altLang="en-US" dirty="0">
                <a:solidFill>
                  <a:srgbClr val="FF0000"/>
                </a:solidFill>
              </a:rPr>
              <a:t>만을 살펴본다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en-US" altLang="ko-Kore-KR" dirty="0"/>
          </a:p>
          <a:p>
            <a:r>
              <a:rPr kumimoji="1" lang="en-US" altLang="ko-Kore-KR" b="1" dirty="0" err="1">
                <a:solidFill>
                  <a:srgbClr val="FF0000"/>
                </a:solidFill>
              </a:rPr>
              <a:t>wc</a:t>
            </a:r>
            <a:r>
              <a:rPr kumimoji="1" lang="en-US" altLang="ko-Kore-KR" dirty="0"/>
              <a:t> –l </a:t>
            </a:r>
            <a:r>
              <a:rPr kumimoji="1" lang="ko-KR" altLang="en-US" dirty="0"/>
              <a:t>파일이름 </a:t>
            </a:r>
            <a:r>
              <a:rPr kumimoji="1" lang="ko-KR" altLang="en-US" dirty="0">
                <a:solidFill>
                  <a:srgbClr val="FF0000"/>
                </a:solidFill>
              </a:rPr>
              <a:t>파일이 몇 줄인가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7DD0F-D2EA-D140-974B-C51B8612730B}"/>
              </a:ext>
            </a:extLst>
          </p:cNvPr>
          <p:cNvSpPr txBox="1"/>
          <p:nvPr/>
        </p:nvSpPr>
        <p:spPr>
          <a:xfrm>
            <a:off x="-34477" y="4684189"/>
            <a:ext cx="166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pdbaa</a:t>
            </a:r>
            <a:r>
              <a:rPr kumimoji="1" lang="en-US" altLang="ko-Kore-KR" dirty="0"/>
              <a:t> | less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E1C7E-62C1-FC49-91A1-41EC65701388}"/>
              </a:ext>
            </a:extLst>
          </p:cNvPr>
          <p:cNvSpPr txBox="1"/>
          <p:nvPr/>
        </p:nvSpPr>
        <p:spPr>
          <a:xfrm>
            <a:off x="1630531" y="4684189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스크롤이</a:t>
            </a:r>
            <a:r>
              <a:rPr kumimoji="1" lang="ko-KR" altLang="en-US" dirty="0">
                <a:solidFill>
                  <a:srgbClr val="FF0000"/>
                </a:solidFill>
              </a:rPr>
              <a:t> 중간에 정지되고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키를 눌러서 이를 재개할 수 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18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B1B80ED-0B1D-6947-BCAD-3FF16080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Arial"/>
                <a:cs typeface="Arial"/>
              </a:rPr>
              <a:t>결과를 파일로 저장하기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DC39C-897A-894F-9742-7D6EB3629F40}"/>
              </a:ext>
            </a:extLst>
          </p:cNvPr>
          <p:cNvSpPr txBox="1"/>
          <p:nvPr/>
        </p:nvSpPr>
        <p:spPr>
          <a:xfrm>
            <a:off x="672663" y="1502979"/>
            <a:ext cx="71400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유닉스</a:t>
            </a:r>
            <a:r>
              <a:rPr kumimoji="1" lang="ko-KR" altLang="en-US" b="1" dirty="0"/>
              <a:t> 명령을 실행하면 일반적인 경우 화면으로 결과가 출력되지만</a:t>
            </a:r>
            <a:r>
              <a:rPr kumimoji="1" lang="en-US" altLang="ko-KR" b="1" dirty="0"/>
              <a:t>..</a:t>
            </a:r>
          </a:p>
          <a:p>
            <a:r>
              <a:rPr kumimoji="1" lang="ko-KR" altLang="en-US" b="1" dirty="0"/>
              <a:t>결과를 화면으로 저장하려면 어떻게 해야 할까</a:t>
            </a:r>
            <a:r>
              <a:rPr kumimoji="1" lang="en-US" altLang="ko-KR" b="1" dirty="0"/>
              <a:t>?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명령어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&gt;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/>
              <a:t>파일 이름 </a:t>
            </a:r>
            <a:endParaRPr kumimoji="1" lang="en-US" altLang="ko-KR" b="1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ko-KR" altLang="en-US" b="1" dirty="0"/>
              <a:t>기호를 </a:t>
            </a:r>
            <a:r>
              <a:rPr kumimoji="1" lang="ko-KR" altLang="en-US" b="1" dirty="0" err="1"/>
              <a:t>리다이렉션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(Redirection)</a:t>
            </a:r>
            <a:r>
              <a:rPr kumimoji="1" lang="ko-KR" altLang="en-US" b="1" dirty="0"/>
              <a:t>이라고 부른다</a:t>
            </a:r>
            <a:r>
              <a:rPr kumimoji="1" lang="en-US" altLang="ko-KR" b="1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dirty="0"/>
          </a:p>
          <a:p>
            <a:r>
              <a:rPr kumimoji="1" lang="ko-KR" altLang="en-US" dirty="0"/>
              <a:t>가령 파일 목록을 얻으려면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2401EFE-E1AC-D34F-9CA3-FE3E57A79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18" r="33632" b="18324"/>
          <a:stretch/>
        </p:blipFill>
        <p:spPr>
          <a:xfrm>
            <a:off x="758724" y="3957206"/>
            <a:ext cx="3608881" cy="369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ACC8C6-B019-3846-9D5F-8CA48E97FBEE}"/>
              </a:ext>
            </a:extLst>
          </p:cNvPr>
          <p:cNvSpPr txBox="1"/>
          <p:nvPr/>
        </p:nvSpPr>
        <p:spPr>
          <a:xfrm>
            <a:off x="1058826" y="4551385"/>
            <a:ext cx="3183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*.</a:t>
            </a:r>
            <a:r>
              <a:rPr kumimoji="1" lang="en-US" altLang="ko-Kore-KR" dirty="0" err="1"/>
              <a:t>png</a:t>
            </a:r>
            <a:r>
              <a:rPr kumimoji="1" lang="en-US" altLang="ko-Kore-KR" dirty="0"/>
              <a:t> </a:t>
            </a:r>
          </a:p>
          <a:p>
            <a:r>
              <a:rPr kumimoji="1" lang="en-US" altLang="ko-Kore-KR" dirty="0"/>
              <a:t>(.</a:t>
            </a:r>
            <a:r>
              <a:rPr kumimoji="1" lang="en-US" altLang="ko-Kore-KR" dirty="0" err="1"/>
              <a:t>png</a:t>
            </a:r>
            <a:r>
              <a:rPr kumimoji="1" lang="ko-KR" altLang="en-US" dirty="0"/>
              <a:t>로 끝나는 </a:t>
            </a:r>
            <a:endParaRPr kumimoji="1" lang="en-US" altLang="ko-KR" dirty="0"/>
          </a:p>
          <a:p>
            <a:r>
              <a:rPr kumimoji="1" lang="ko-KR" altLang="en-US" dirty="0"/>
              <a:t>모든 파일의 목록을 표시하여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33A98-2D04-CC46-9F7E-60B5C4326FEE}"/>
              </a:ext>
            </a:extLst>
          </p:cNvPr>
          <p:cNvSpPr txBox="1"/>
          <p:nvPr/>
        </p:nvSpPr>
        <p:spPr>
          <a:xfrm>
            <a:off x="3289565" y="456477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저장할 파일 이름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CFBA2-ABB4-024C-B502-69D7264E5489}"/>
              </a:ext>
            </a:extLst>
          </p:cNvPr>
          <p:cNvSpPr txBox="1"/>
          <p:nvPr/>
        </p:nvSpPr>
        <p:spPr>
          <a:xfrm>
            <a:off x="2373013" y="3505224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출력</a:t>
            </a:r>
            <a:r>
              <a:rPr kumimoji="1" lang="ko-KR" altLang="en-US" dirty="0"/>
              <a:t> 결과를 파일에 저장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7556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33EBF6-8313-2540-91E6-3896EF46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32" y="1493922"/>
            <a:ext cx="5017551" cy="4052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B69CA-B689-8542-9E31-CA6B5F6F8DB9}"/>
              </a:ext>
            </a:extLst>
          </p:cNvPr>
          <p:cNvSpPr txBox="1"/>
          <p:nvPr/>
        </p:nvSpPr>
        <p:spPr>
          <a:xfrm>
            <a:off x="1612232" y="942109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nano 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list.txt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44B18-CAB0-4940-B9F1-E3CECE77C44D}"/>
              </a:ext>
            </a:extLst>
          </p:cNvPr>
          <p:cNvSpPr txBox="1"/>
          <p:nvPr/>
        </p:nvSpPr>
        <p:spPr>
          <a:xfrm>
            <a:off x="2881725" y="5729040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파일이 저장되어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582813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B1B80ED-0B1D-6947-BCAD-3FF16080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출력 결과를 다른 프로그램으로 보내기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DC39C-897A-894F-9742-7D6EB3629F40}"/>
              </a:ext>
            </a:extLst>
          </p:cNvPr>
          <p:cNvSpPr txBox="1"/>
          <p:nvPr/>
        </p:nvSpPr>
        <p:spPr>
          <a:xfrm>
            <a:off x="672663" y="1502979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저장된</a:t>
            </a:r>
            <a:r>
              <a:rPr kumimoji="1" lang="ko-KR" altLang="en-US" b="1" dirty="0"/>
              <a:t> 파일의 길이를 알고 싶다면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9001D-9E60-7547-AC5D-4966396F96FC}"/>
              </a:ext>
            </a:extLst>
          </p:cNvPr>
          <p:cNvSpPr txBox="1"/>
          <p:nvPr/>
        </p:nvSpPr>
        <p:spPr>
          <a:xfrm>
            <a:off x="672663" y="2170386"/>
            <a:ext cx="415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파일을</a:t>
            </a:r>
            <a:r>
              <a:rPr kumimoji="1" lang="ko-KR" altLang="en-US" b="1" dirty="0"/>
              <a:t> 일단 출력하여 </a:t>
            </a:r>
            <a:endParaRPr kumimoji="1" lang="en-US" altLang="ko-KR" b="1" dirty="0"/>
          </a:p>
          <a:p>
            <a:r>
              <a:rPr kumimoji="1" lang="ko-KR" altLang="en-US" b="1" dirty="0"/>
              <a:t>이것을 길이를 세는 명령어로 측정한다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331A2-7427-F740-B767-1B4232D2B866}"/>
              </a:ext>
            </a:extLst>
          </p:cNvPr>
          <p:cNvSpPr txBox="1"/>
          <p:nvPr/>
        </p:nvSpPr>
        <p:spPr>
          <a:xfrm>
            <a:off x="792425" y="3059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list.txt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46AEB-C4FA-5C46-BCE0-11C2AFFACE22}"/>
              </a:ext>
            </a:extLst>
          </p:cNvPr>
          <p:cNvSpPr txBox="1"/>
          <p:nvPr/>
        </p:nvSpPr>
        <p:spPr>
          <a:xfrm>
            <a:off x="792425" y="3671951"/>
            <a:ext cx="2026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이렇게 하면</a:t>
            </a:r>
            <a:endParaRPr kumimoji="1" lang="en-US" altLang="ko-KR" dirty="0"/>
          </a:p>
          <a:p>
            <a:r>
              <a:rPr kumimoji="1" lang="ko-KR" altLang="en-US" dirty="0"/>
              <a:t>그냥 화면에</a:t>
            </a:r>
            <a:endParaRPr kumimoji="1" lang="en-US" altLang="ko-KR" dirty="0"/>
          </a:p>
          <a:p>
            <a:r>
              <a:rPr kumimoji="1" lang="ko-KR" altLang="en-US" dirty="0"/>
              <a:t>명령이 출력되나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809C2E-04A0-AE46-8E57-D1DC0ABDE459}"/>
              </a:ext>
            </a:extLst>
          </p:cNvPr>
          <p:cNvSpPr txBox="1"/>
          <p:nvPr/>
        </p:nvSpPr>
        <p:spPr>
          <a:xfrm>
            <a:off x="2588150" y="30596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–l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FE4167-5CC6-4A4A-8452-D8F0FCF046D1}"/>
              </a:ext>
            </a:extLst>
          </p:cNvPr>
          <p:cNvSpPr txBox="1"/>
          <p:nvPr/>
        </p:nvSpPr>
        <p:spPr>
          <a:xfrm>
            <a:off x="2920770" y="3671951"/>
            <a:ext cx="4656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Wc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‘word count’</a:t>
            </a:r>
            <a:r>
              <a:rPr kumimoji="1" lang="ko-KR" altLang="en-US" dirty="0" err="1"/>
              <a:t>로써</a:t>
            </a:r>
            <a:r>
              <a:rPr kumimoji="1" lang="ko-KR" altLang="en-US" dirty="0"/>
              <a:t> 글자수를 세는 명령어</a:t>
            </a:r>
            <a:endParaRPr kumimoji="1" lang="en-US" altLang="ko-KR" dirty="0"/>
          </a:p>
          <a:p>
            <a:r>
              <a:rPr kumimoji="1" lang="en-US" altLang="ko-KR" dirty="0"/>
              <a:t>-l </a:t>
            </a:r>
            <a:r>
              <a:rPr kumimoji="1" lang="ko-KR" altLang="en-US" dirty="0"/>
              <a:t>은 </a:t>
            </a:r>
            <a:r>
              <a:rPr kumimoji="1" lang="ko-KR" altLang="en-US" dirty="0" err="1"/>
              <a:t>줄수를</a:t>
            </a:r>
            <a:r>
              <a:rPr kumimoji="1" lang="ko-KR" altLang="en-US" dirty="0"/>
              <a:t> 센다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621F4E9-3ED0-EF45-BDBE-EB98CDD0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77" y="4740830"/>
            <a:ext cx="2857500" cy="660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D1F22E-367E-5842-A860-3E9E47FCE5A7}"/>
              </a:ext>
            </a:extLst>
          </p:cNvPr>
          <p:cNvSpPr/>
          <p:nvPr/>
        </p:nvSpPr>
        <p:spPr>
          <a:xfrm>
            <a:off x="801777" y="582377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endParaRPr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E953B-C171-304A-AA2B-92A2485D354E}"/>
              </a:ext>
            </a:extLst>
          </p:cNvPr>
          <p:cNvSpPr txBox="1"/>
          <p:nvPr/>
        </p:nvSpPr>
        <p:spPr>
          <a:xfrm>
            <a:off x="957429" y="5823778"/>
            <a:ext cx="824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기호는 출력 결과를 다른 명령어로 넘긴다는 의미로써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파이프 </a:t>
            </a:r>
            <a:r>
              <a:rPr kumimoji="1" lang="en-US" altLang="ko-KR" b="1" dirty="0"/>
              <a:t>(Pipe) </a:t>
            </a:r>
            <a:r>
              <a:rPr kumimoji="1" lang="ko-KR" altLang="en-US" b="1" dirty="0" err="1"/>
              <a:t>라고</a:t>
            </a:r>
            <a:r>
              <a:rPr kumimoji="1" lang="ko-KR" altLang="en-US" b="1" dirty="0"/>
              <a:t> 부른다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64907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B3E076-7C53-CE43-8399-2D32773F1BD1}"/>
              </a:ext>
            </a:extLst>
          </p:cNvPr>
          <p:cNvSpPr txBox="1"/>
          <p:nvPr/>
        </p:nvSpPr>
        <p:spPr>
          <a:xfrm>
            <a:off x="1348334" y="515006"/>
            <a:ext cx="672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지금까지</a:t>
            </a:r>
            <a:r>
              <a:rPr kumimoji="1" lang="ko-KR" altLang="en-US" b="1" dirty="0"/>
              <a:t> 배운 명령어를 이용하여 생물학에 관련된 일을 해 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19D162-73F7-B34F-9F5F-04E857B1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728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서열다중비교 </a:t>
            </a:r>
            <a:r>
              <a:rPr lang="en-US" sz="3600" b="1" dirty="0">
                <a:latin typeface="Arial"/>
                <a:cs typeface="Arial"/>
              </a:rPr>
              <a:t>Multiple Sequence Alignments (MSA)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2617E-48E6-B54F-BE2E-7D4BD724324E}"/>
              </a:ext>
            </a:extLst>
          </p:cNvPr>
          <p:cNvSpPr txBox="1"/>
          <p:nvPr/>
        </p:nvSpPr>
        <p:spPr>
          <a:xfrm>
            <a:off x="853482" y="2514918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서열에서 </a:t>
            </a:r>
            <a:r>
              <a:rPr kumimoji="1" lang="ko-KR" altLang="en-US" dirty="0" err="1"/>
              <a:t>상동성을</a:t>
            </a:r>
            <a:r>
              <a:rPr kumimoji="1" lang="ko-KR" altLang="en-US" dirty="0"/>
              <a:t> 가진 여러 개의 단백질의 서열을 비교하여 정렬함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04C669-E753-4B46-9AD3-A4CEB2E2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34" y="2884250"/>
            <a:ext cx="6368527" cy="3599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C3A46C-B71D-1A44-A42C-D7423345A955}"/>
              </a:ext>
            </a:extLst>
          </p:cNvPr>
          <p:cNvSpPr txBox="1"/>
          <p:nvPr/>
        </p:nvSpPr>
        <p:spPr>
          <a:xfrm>
            <a:off x="1905569" y="6488668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단백질의</a:t>
            </a:r>
            <a:r>
              <a:rPr kumimoji="1" lang="ko-KR" altLang="en-US" b="1" dirty="0"/>
              <a:t> 서열다중비교로 무엇을 알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9600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79C28B-1498-2742-8573-F544625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서열다중비교 </a:t>
            </a:r>
            <a:r>
              <a:rPr lang="en-US" sz="3600" b="1" dirty="0">
                <a:latin typeface="Arial"/>
                <a:cs typeface="Arial"/>
              </a:rPr>
              <a:t>Multiple Sequence Alignments (MSA)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853C6-D742-594D-B14F-73996E290E1B}"/>
              </a:ext>
            </a:extLst>
          </p:cNvPr>
          <p:cNvSpPr txBox="1"/>
          <p:nvPr/>
        </p:nvSpPr>
        <p:spPr>
          <a:xfrm>
            <a:off x="645458" y="1546273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서열에서 </a:t>
            </a:r>
            <a:r>
              <a:rPr kumimoji="1" lang="ko-KR" altLang="en-US" dirty="0" err="1"/>
              <a:t>상동성을</a:t>
            </a:r>
            <a:r>
              <a:rPr kumimoji="1" lang="ko-KR" altLang="en-US" dirty="0"/>
              <a:t> 가진 여러 개의 단백질의 서열을 비교하여 정렬함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440C3-605D-1146-92A1-A3664389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10" y="1915605"/>
            <a:ext cx="6368527" cy="3599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51B62-31B7-7A4C-92F1-D45E0A9B5801}"/>
              </a:ext>
            </a:extLst>
          </p:cNvPr>
          <p:cNvSpPr txBox="1"/>
          <p:nvPr/>
        </p:nvSpPr>
        <p:spPr>
          <a:xfrm>
            <a:off x="2206783" y="6013174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단백질의</a:t>
            </a:r>
            <a:r>
              <a:rPr kumimoji="1" lang="ko-KR" altLang="en-US" b="1" dirty="0"/>
              <a:t> 서열다중비교로 무엇을 알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892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6C6CC3-7426-234A-8A88-3E341A0D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85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커맨드 라인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738F4-98FA-AE49-8D63-38AB14BC08BF}"/>
              </a:ext>
            </a:extLst>
          </p:cNvPr>
          <p:cNvSpPr txBox="1"/>
          <p:nvPr/>
        </p:nvSpPr>
        <p:spPr>
          <a:xfrm>
            <a:off x="692921" y="1143000"/>
            <a:ext cx="808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커맨드 라인을 사용하기 위하여 각 운영체제에서 터미널을 실행해 보자</a:t>
            </a:r>
            <a:r>
              <a:rPr lang="en-US" altLang="ko-KR" sz="2000" b="1" dirty="0"/>
              <a:t>.</a:t>
            </a:r>
            <a:endParaRPr lang="en-US" sz="2000" b="1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D724F7E-BD38-B844-BF0B-880DFE88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37" y="2657304"/>
            <a:ext cx="5397363" cy="4105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37A62B-CEC3-F640-AE23-88735B87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79" y="1644106"/>
            <a:ext cx="5825887" cy="10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4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484972"/>
            <a:ext cx="8549640" cy="1293028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>
                <a:latin typeface="Arial"/>
                <a:cs typeface="Arial"/>
              </a:rPr>
              <a:t>서열 다중 비교를 통하여 얻을 수 있는 것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400" y="1778000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ko-KR" altLang="en-US" dirty="0"/>
              <a:t> 하나의 서열을 가지고 얻을 수 있는 것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76300" y="2314476"/>
            <a:ext cx="802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YEKIGKIGEGSYGVVFKCRNRDTGQIVAIKKFLESEDDPVIKKIALREIRMLKQLKHPNLVNLLEVFRRKRRLHLVFEYCDHTVLHELDRYQRGVPEHLVKSITWQTLQAVNFCHKHNCIHRDVKPENILITKHSVIKLCDFGFARLLAGPSDYYTDYVATRWYRSPELLVGDTQYGPPVDVWAIGCVFAELLSGVPLWPGKSDVDQLYLIRKTLGDLIPRHQQVFSTNQYFSGVKIPDPEDMEPLELKFPNISYPALGLLKGCLHMDPTQRLTCEQLLHHPY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300" y="3896152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어떤 정보를 얻을 수 있는가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300" y="4473143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분자량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pI</a:t>
            </a:r>
            <a:r>
              <a:rPr lang="en-US" altLang="ko-KR" dirty="0"/>
              <a:t>..</a:t>
            </a:r>
            <a:r>
              <a:rPr lang="ko-KR" altLang="en-US" dirty="0"/>
              <a:t>정도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그러나 동일한 두 가지 서열을 비교한다면</a:t>
            </a:r>
            <a:r>
              <a:rPr lang="en-US" altLang="ko-KR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6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19 17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0"/>
            <a:ext cx="775090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4900" y="1549400"/>
            <a:ext cx="1752600" cy="113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8000" y="19685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서열의 </a:t>
            </a:r>
            <a:r>
              <a:rPr lang="ko-KR" altLang="en-US" b="1" dirty="0" err="1">
                <a:solidFill>
                  <a:srgbClr val="FF0000"/>
                </a:solidFill>
              </a:rPr>
              <a:t>상동성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5987" y="3619500"/>
            <a:ext cx="192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Some gap is here..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2423" y="5875635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….</a:t>
            </a:r>
            <a:r>
              <a:rPr lang="ko-KR" altLang="en-US" sz="2400" b="1" dirty="0"/>
              <a:t>이 정도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0429" y="6425852"/>
            <a:ext cx="789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단백질의 기능에 대해서 이야기할 수 있는 것은 별로 없다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48553-A247-AF4B-9F2D-B83C77655A78}"/>
              </a:ext>
            </a:extLst>
          </p:cNvPr>
          <p:cNvSpPr txBox="1"/>
          <p:nvPr/>
        </p:nvSpPr>
        <p:spPr>
          <a:xfrm>
            <a:off x="4323065" y="471101"/>
            <a:ext cx="482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psa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emboss_water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16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3668" y="-19070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복수의 서열 정보 정렬을 통하여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09-19 18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8" b="17251"/>
          <a:stretch/>
        </p:blipFill>
        <p:spPr>
          <a:xfrm>
            <a:off x="848163" y="1887680"/>
            <a:ext cx="8256755" cy="471632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343463" y="1061978"/>
            <a:ext cx="7800537" cy="716022"/>
            <a:chOff x="1052345" y="1036578"/>
            <a:chExt cx="7800537" cy="716022"/>
          </a:xfrm>
        </p:grpSpPr>
        <p:sp>
          <p:nvSpPr>
            <p:cNvPr id="26" name="Rectangle 25"/>
            <p:cNvSpPr/>
            <p:nvPr/>
          </p:nvSpPr>
          <p:spPr>
            <a:xfrm>
              <a:off x="1052345" y="1663700"/>
              <a:ext cx="12082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14545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37374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714815" y="1663700"/>
              <a:ext cx="109898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54094" y="1036578"/>
              <a:ext cx="2598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기능적으로 보존된 영역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97409" y="6590240"/>
            <a:ext cx="6558291" cy="369332"/>
            <a:chOff x="2206291" y="6564840"/>
            <a:chExt cx="6558291" cy="369332"/>
          </a:xfrm>
        </p:grpSpPr>
        <p:sp>
          <p:nvSpPr>
            <p:cNvPr id="32" name="Rectangle 31"/>
            <p:cNvSpPr/>
            <p:nvPr/>
          </p:nvSpPr>
          <p:spPr>
            <a:xfrm>
              <a:off x="2206291" y="6591300"/>
              <a:ext cx="562310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46190" y="6578600"/>
              <a:ext cx="2519745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21760" y="6564840"/>
              <a:ext cx="1642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Variable Region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7918" y="1887680"/>
            <a:ext cx="1848458" cy="5071892"/>
            <a:chOff x="87918" y="1887680"/>
            <a:chExt cx="2207668" cy="5002586"/>
          </a:xfrm>
        </p:grpSpPr>
        <p:grpSp>
          <p:nvGrpSpPr>
            <p:cNvPr id="67" name="Group 66"/>
            <p:cNvGrpSpPr/>
            <p:nvPr/>
          </p:nvGrpSpPr>
          <p:grpSpPr>
            <a:xfrm>
              <a:off x="87918" y="1887680"/>
              <a:ext cx="660400" cy="4554680"/>
              <a:chOff x="87918" y="1887680"/>
              <a:chExt cx="660400" cy="45546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48318" y="188768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48318" y="304800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48318" y="420832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748318" y="500380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48318" y="579928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81618" y="22525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81618" y="225252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481618" y="35098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81618" y="53501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481618" y="5315520"/>
                <a:ext cx="0" cy="8347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68918" y="61502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3818" y="453736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03818" y="4541980"/>
                <a:ext cx="4318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65718" y="579466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87918" y="2881170"/>
                <a:ext cx="38100" cy="2222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26018" y="2881170"/>
                <a:ext cx="342900" cy="4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87918" y="510367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26018" y="6520934"/>
              <a:ext cx="2169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Phylogenetic analysis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73117" y="1050938"/>
            <a:ext cx="8256755" cy="5694966"/>
            <a:chOff x="887245" y="1155589"/>
            <a:chExt cx="8256755" cy="5694966"/>
          </a:xfrm>
        </p:grpSpPr>
        <p:pic>
          <p:nvPicPr>
            <p:cNvPr id="70" name="Picture 69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6" t="84260" r="8622" b="12590"/>
            <a:stretch/>
          </p:blipFill>
          <p:spPr>
            <a:xfrm>
              <a:off x="887245" y="6671025"/>
              <a:ext cx="8256755" cy="17953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3073847" y="1155589"/>
              <a:ext cx="207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단백질의 </a:t>
              </a:r>
              <a:r>
                <a:rPr lang="en-US" altLang="ko-KR" dirty="0"/>
                <a:t>2</a:t>
              </a:r>
              <a:r>
                <a:rPr lang="ko-KR" altLang="en-US" dirty="0"/>
                <a:t>차 구조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96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7169" y="248409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통해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얻을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수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있는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34279"/>
            <a:ext cx="8135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/>
              <a:t>하나 혹은 두개의 DNA/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서열보다</a:t>
            </a:r>
            <a:r>
              <a:rPr lang="en-US" altLang="ko-KR" dirty="0"/>
              <a:t> </a:t>
            </a:r>
            <a:r>
              <a:rPr lang="ko-KR" altLang="en-US" dirty="0"/>
              <a:t>복수의</a:t>
            </a:r>
            <a:r>
              <a:rPr lang="en-US" altLang="ko-KR" dirty="0"/>
              <a:t> </a:t>
            </a:r>
            <a:r>
              <a:rPr lang="ko-KR" altLang="en-US" dirty="0"/>
              <a:t>서열을</a:t>
            </a:r>
            <a:r>
              <a:rPr lang="en-US" altLang="ko-KR" dirty="0"/>
              <a:t> </a:t>
            </a:r>
            <a:r>
              <a:rPr lang="ko-KR" altLang="en-US" dirty="0"/>
              <a:t>정렬하면</a:t>
            </a:r>
            <a:r>
              <a:rPr lang="en-US" altLang="ko-KR" dirty="0"/>
              <a:t> </a:t>
            </a:r>
            <a:r>
              <a:rPr lang="ko-KR" altLang="en-US" dirty="0"/>
              <a:t>더</a:t>
            </a:r>
            <a:r>
              <a:rPr lang="en-US" altLang="ko-KR" dirty="0"/>
              <a:t> </a:t>
            </a:r>
            <a:r>
              <a:rPr lang="ko-KR" altLang="en-US" dirty="0"/>
              <a:t>많은</a:t>
            </a:r>
            <a:r>
              <a:rPr lang="en-US" altLang="ko-KR" dirty="0"/>
              <a:t> </a:t>
            </a:r>
            <a:r>
              <a:rPr lang="ko-KR" altLang="en-US" dirty="0"/>
              <a:t>정보를</a:t>
            </a:r>
            <a:r>
              <a:rPr lang="en-US" altLang="ko-KR" dirty="0"/>
              <a:t> </a:t>
            </a:r>
            <a:r>
              <a:rPr lang="ko-KR" altLang="en-US" dirty="0"/>
              <a:t>얻을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124419"/>
            <a:ext cx="879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도메인</a:t>
            </a:r>
            <a:r>
              <a:rPr lang="en-US" altLang="ko-KR" dirty="0"/>
              <a:t> (Domain) : </a:t>
            </a:r>
            <a:r>
              <a:rPr lang="ko-KR" altLang="en-US" b="1" dirty="0"/>
              <a:t>복수의</a:t>
            </a:r>
            <a:r>
              <a:rPr lang="en-US" altLang="ko-KR" b="1" dirty="0"/>
              <a:t> </a:t>
            </a:r>
            <a:r>
              <a:rPr lang="ko-KR" altLang="en-US" b="1" dirty="0"/>
              <a:t>단백질에</a:t>
            </a:r>
            <a:r>
              <a:rPr lang="en-US" altLang="ko-KR" b="1" dirty="0"/>
              <a:t> </a:t>
            </a:r>
            <a:r>
              <a:rPr lang="ko-KR" altLang="en-US" b="1" dirty="0"/>
              <a:t>공통적으로</a:t>
            </a:r>
            <a:r>
              <a:rPr lang="en-US" altLang="ko-KR" b="1" dirty="0"/>
              <a:t> </a:t>
            </a:r>
            <a:r>
              <a:rPr lang="ko-KR" altLang="en-US" b="1" dirty="0"/>
              <a:t>존재하는</a:t>
            </a:r>
            <a:r>
              <a:rPr lang="en-US" altLang="ko-KR" b="1" dirty="0"/>
              <a:t> </a:t>
            </a:r>
            <a:r>
              <a:rPr lang="ko-KR" altLang="en-US" b="1" dirty="0"/>
              <a:t>단백질</a:t>
            </a:r>
            <a:r>
              <a:rPr lang="en-US" altLang="ko-KR" b="1" dirty="0"/>
              <a:t> </a:t>
            </a:r>
            <a:r>
              <a:rPr lang="ko-KR" altLang="en-US" b="1" dirty="0"/>
              <a:t>내의</a:t>
            </a:r>
            <a:r>
              <a:rPr lang="en-US" altLang="ko-KR" b="1" dirty="0"/>
              <a:t> </a:t>
            </a:r>
            <a:r>
              <a:rPr lang="ko-KR" altLang="en-US" b="1" dirty="0"/>
              <a:t>기능적인</a:t>
            </a:r>
            <a:r>
              <a:rPr lang="en-US" altLang="ko-KR" b="1" dirty="0"/>
              <a:t> </a:t>
            </a:r>
            <a:r>
              <a:rPr lang="ko-KR" altLang="en-US" b="1" dirty="0"/>
              <a:t>구성요소</a:t>
            </a:r>
            <a:endParaRPr lang="en-US" b="1" dirty="0"/>
          </a:p>
        </p:txBody>
      </p:sp>
      <p:pic>
        <p:nvPicPr>
          <p:cNvPr id="6" name="Picture 5" descr="Screenshot 2014-09-21 18.1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765"/>
            <a:ext cx="9144000" cy="714065"/>
          </a:xfrm>
          <a:prstGeom prst="rect">
            <a:avLst/>
          </a:prstGeom>
        </p:spPr>
      </p:pic>
      <p:pic>
        <p:nvPicPr>
          <p:cNvPr id="7" name="Picture 6" descr="Screenshot 2014-09-21 1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1224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0" y="3472830"/>
            <a:ext cx="14478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340100" y="3472830"/>
            <a:ext cx="58039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683" y="5640169"/>
            <a:ext cx="606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미지의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서열에서</a:t>
            </a:r>
            <a:r>
              <a:rPr lang="en-US" altLang="ko-KR" dirty="0"/>
              <a:t> </a:t>
            </a:r>
            <a:r>
              <a:rPr lang="ko-KR" altLang="en-US" dirty="0"/>
              <a:t>이미</a:t>
            </a:r>
            <a:r>
              <a:rPr lang="en-US" altLang="ko-KR" dirty="0"/>
              <a:t> </a:t>
            </a:r>
            <a:r>
              <a:rPr lang="ko-KR" altLang="en-US" dirty="0"/>
              <a:t>기능이</a:t>
            </a:r>
            <a:r>
              <a:rPr lang="en-US" altLang="ko-KR" dirty="0"/>
              <a:t> </a:t>
            </a:r>
            <a:r>
              <a:rPr lang="ko-KR" altLang="en-US" dirty="0"/>
              <a:t>알려진</a:t>
            </a:r>
            <a:r>
              <a:rPr lang="en-US" altLang="ko-KR" dirty="0"/>
              <a:t> </a:t>
            </a:r>
            <a:r>
              <a:rPr lang="ko-KR" altLang="en-US" dirty="0"/>
              <a:t>도메인이</a:t>
            </a:r>
            <a:r>
              <a:rPr lang="en-US" altLang="ko-KR" dirty="0"/>
              <a:t> </a:t>
            </a:r>
            <a:r>
              <a:rPr lang="ko-KR" altLang="en-US" dirty="0"/>
              <a:t>발견되면</a:t>
            </a:r>
            <a:r>
              <a:rPr lang="en-US" altLang="ko-KR" dirty="0"/>
              <a:t> -&gt; </a:t>
            </a:r>
          </a:p>
          <a:p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근거로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기능을</a:t>
            </a:r>
            <a:r>
              <a:rPr lang="en-US" altLang="ko-KR" dirty="0"/>
              <a:t> </a:t>
            </a:r>
            <a:r>
              <a:rPr lang="ko-KR" altLang="en-US" dirty="0"/>
              <a:t>추정가능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38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5783" y="331540"/>
            <a:ext cx="6377940" cy="129302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 통해 알 수 있는 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700" y="1624568"/>
            <a:ext cx="474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서열 내에서 진화적으로 보존된 부분은 어디인가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7900" y="2094468"/>
            <a:ext cx="511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진화적으로</a:t>
            </a:r>
            <a:r>
              <a:rPr lang="en-US" altLang="ko-KR" dirty="0"/>
              <a:t> </a:t>
            </a:r>
            <a:r>
              <a:rPr lang="ko-KR" altLang="en-US" dirty="0"/>
              <a:t>보존된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r>
              <a:rPr lang="en-US" altLang="ko-KR" dirty="0"/>
              <a:t> = </a:t>
            </a:r>
            <a:r>
              <a:rPr lang="ko-KR" altLang="en-US" dirty="0"/>
              <a:t>단백질의 기능에 중요한 부분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2910" y="2493511"/>
            <a:ext cx="3984339" cy="3079353"/>
            <a:chOff x="889000" y="1602264"/>
            <a:chExt cx="6362255" cy="4976336"/>
          </a:xfrm>
        </p:grpSpPr>
        <p:pic>
          <p:nvPicPr>
            <p:cNvPr id="7" name="Picture 6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-1" r="62997" b="57138"/>
            <a:stretch/>
          </p:blipFill>
          <p:spPr>
            <a:xfrm>
              <a:off x="889000" y="1876040"/>
              <a:ext cx="6362255" cy="470256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739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1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337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8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782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62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1624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76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00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24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2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77900" y="5853668"/>
            <a:ext cx="732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단백질의</a:t>
            </a:r>
            <a:r>
              <a:rPr lang="en-US" altLang="ko-KR" b="1" dirty="0"/>
              <a:t> </a:t>
            </a:r>
            <a:r>
              <a:rPr lang="ko-KR" altLang="en-US" b="1" dirty="0"/>
              <a:t>기능은</a:t>
            </a:r>
            <a:r>
              <a:rPr lang="en-US" altLang="ko-KR" b="1" dirty="0"/>
              <a:t> </a:t>
            </a:r>
            <a:r>
              <a:rPr lang="ko-KR" altLang="en-US" b="1" dirty="0"/>
              <a:t>단백질의</a:t>
            </a:r>
            <a:r>
              <a:rPr lang="en-US" altLang="ko-KR" b="1" dirty="0"/>
              <a:t> </a:t>
            </a:r>
            <a:r>
              <a:rPr lang="ko-KR" altLang="en-US" b="1" dirty="0"/>
              <a:t>구조가</a:t>
            </a:r>
            <a:r>
              <a:rPr lang="en-US" altLang="ko-KR" b="1" dirty="0"/>
              <a:t> </a:t>
            </a:r>
            <a:r>
              <a:rPr lang="ko-KR" altLang="en-US" b="1" dirty="0"/>
              <a:t>결정</a:t>
            </a:r>
            <a:r>
              <a:rPr lang="en-US" altLang="ko-KR" b="1" dirty="0"/>
              <a:t> :</a:t>
            </a:r>
          </a:p>
          <a:p>
            <a:r>
              <a:rPr lang="ko-KR" altLang="en-US" b="1" dirty="0">
                <a:solidFill>
                  <a:schemeClr val="accent3"/>
                </a:solidFill>
              </a:rPr>
              <a:t>진화적으로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보존된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부분중의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상당수는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단백질의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구조를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결정하는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부분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9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4264" y="70154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단백질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구조와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294368"/>
            <a:ext cx="641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ko-KR" altLang="en-US" dirty="0"/>
              <a:t>단백질의 경우 특정한 기능은 대개 특정한 입체구조와 연결되어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5500" y="1736804"/>
            <a:ext cx="408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서열</a:t>
            </a:r>
            <a:r>
              <a:rPr lang="en-US" altLang="ko-KR" dirty="0"/>
              <a:t> </a:t>
            </a:r>
            <a:r>
              <a:rPr lang="ko-KR" altLang="en-US" dirty="0"/>
              <a:t>변화에</a:t>
            </a:r>
            <a:r>
              <a:rPr lang="en-US" altLang="ko-KR" dirty="0"/>
              <a:t> </a:t>
            </a:r>
            <a:r>
              <a:rPr lang="ko-KR" altLang="en-US" dirty="0"/>
              <a:t>비해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변화의</a:t>
            </a:r>
            <a:r>
              <a:rPr lang="en-US" altLang="ko-KR" dirty="0"/>
              <a:t> </a:t>
            </a:r>
            <a:r>
              <a:rPr lang="ko-KR" altLang="en-US" dirty="0"/>
              <a:t>속도는</a:t>
            </a:r>
            <a:r>
              <a:rPr lang="en-US" altLang="ko-KR" dirty="0"/>
              <a:t> </a:t>
            </a:r>
            <a:r>
              <a:rPr lang="ko-KR" altLang="en-US" dirty="0"/>
              <a:t>느림</a:t>
            </a:r>
            <a:r>
              <a:rPr lang="en-US" altLang="ko-KR" dirty="0"/>
              <a:t> 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528459"/>
            <a:ext cx="5159804" cy="394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285987" y="6529457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 dirty="0"/>
              <a:t>Structure</a:t>
            </a:r>
            <a:r>
              <a:rPr lang="en-US" sz="900" dirty="0"/>
              <a:t> 2013 21, 1690-1697DOI: (10.1016/j.str.2013.06.020)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153840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b="1" dirty="0"/>
              <a:t>보존되어</a:t>
            </a:r>
            <a:r>
              <a:rPr lang="en-US" altLang="ko-KR" b="1" dirty="0"/>
              <a:t> </a:t>
            </a:r>
            <a:r>
              <a:rPr lang="ko-KR" altLang="en-US" b="1" dirty="0"/>
              <a:t>있는</a:t>
            </a:r>
            <a:r>
              <a:rPr lang="en-US" altLang="ko-KR" b="1" dirty="0"/>
              <a:t> </a:t>
            </a:r>
            <a:r>
              <a:rPr lang="ko-KR" altLang="en-US" b="1" dirty="0"/>
              <a:t>단백질</a:t>
            </a:r>
            <a:r>
              <a:rPr lang="en-US" altLang="ko-KR" b="1" dirty="0"/>
              <a:t> </a:t>
            </a:r>
            <a:r>
              <a:rPr lang="ko-KR" altLang="en-US" b="1" dirty="0"/>
              <a:t>서열은</a:t>
            </a:r>
            <a:r>
              <a:rPr lang="en-US" altLang="ko-KR" b="1" dirty="0"/>
              <a:t> </a:t>
            </a:r>
            <a:r>
              <a:rPr lang="ko-KR" altLang="en-US" b="1" dirty="0"/>
              <a:t>대개</a:t>
            </a:r>
            <a:r>
              <a:rPr lang="en-US" altLang="ko-KR" b="1" dirty="0"/>
              <a:t> </a:t>
            </a:r>
            <a:r>
              <a:rPr lang="ko-KR" altLang="en-US" b="1" dirty="0"/>
              <a:t>구조</a:t>
            </a:r>
            <a:r>
              <a:rPr lang="en-US" altLang="ko-KR" b="1" dirty="0"/>
              <a:t> </a:t>
            </a:r>
            <a:r>
              <a:rPr lang="ko-KR" altLang="en-US" b="1" dirty="0"/>
              <a:t>유지에</a:t>
            </a:r>
            <a:r>
              <a:rPr lang="en-US" altLang="ko-KR" b="1" dirty="0"/>
              <a:t> </a:t>
            </a:r>
            <a:r>
              <a:rPr lang="ko-KR" altLang="en-US" b="1" dirty="0"/>
              <a:t>필수적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7629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042345" y="-11090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의 기본 원리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1720" y="850790"/>
            <a:ext cx="34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Progressive global alignment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528" y="1313927"/>
            <a:ext cx="233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</a:t>
            </a:r>
            <a:r>
              <a:rPr lang="ko-KR" altLang="en-US" b="1" dirty="0"/>
              <a:t>각각의 서열간을 비교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56210" y="1838299"/>
            <a:ext cx="28038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8750" y="2074519"/>
            <a:ext cx="280389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4872" y="2337718"/>
            <a:ext cx="2803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290" y="2546959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830" y="278317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3670" y="3019399"/>
            <a:ext cx="280389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8310" y="1609699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88310" y="18523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8310" y="20950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8310" y="233771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88310" y="2580391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88310" y="2823065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29528" y="4910840"/>
            <a:ext cx="4533900" cy="1938266"/>
            <a:chOff x="393700" y="4973423"/>
            <a:chExt cx="4533900" cy="1938266"/>
          </a:xfrm>
        </p:grpSpPr>
        <p:sp>
          <p:nvSpPr>
            <p:cNvPr id="6" name="TextBox 5"/>
            <p:cNvSpPr txBox="1"/>
            <p:nvPr/>
          </p:nvSpPr>
          <p:spPr>
            <a:xfrm>
              <a:off x="393700" y="4973423"/>
              <a:ext cx="3258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en-US" dirty="0"/>
                <a:t>. </a:t>
              </a:r>
              <a:r>
                <a:rPr lang="ko-KR" altLang="en-US" b="1" dirty="0"/>
                <a:t>가까운 서열끼리 그룹을 짓는다</a:t>
              </a:r>
              <a:r>
                <a:rPr lang="en-US" altLang="ko-KR" b="1" dirty="0"/>
                <a:t>.</a:t>
              </a:r>
              <a:endParaRPr lang="en-US" b="1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99385" y="5805702"/>
              <a:ext cx="28038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94305" y="5588278"/>
              <a:ext cx="28038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92735" y="6675398"/>
              <a:ext cx="280389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007005" y="6023126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31485" y="5606539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31485" y="537258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31485" y="6542357"/>
              <a:ext cx="290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31485" y="5840494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158217" y="58054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158217" y="6675398"/>
              <a:ext cx="413783" cy="23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58217" y="5588278"/>
              <a:ext cx="7693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158217" y="604245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410758" y="5793502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410758" y="6327732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575858" y="6315718"/>
              <a:ext cx="0" cy="3596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410758" y="5906623"/>
              <a:ext cx="3136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724400" y="589460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563158" y="6532789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923742" y="558274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728258" y="6230497"/>
              <a:ext cx="1993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/>
          <p:cNvSpPr txBox="1"/>
          <p:nvPr/>
        </p:nvSpPr>
        <p:spPr>
          <a:xfrm>
            <a:off x="5524480" y="1208599"/>
            <a:ext cx="117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ClustalW</a:t>
            </a:r>
            <a:endParaRPr lang="en-US" b="1" dirty="0">
              <a:latin typeface="Arial"/>
              <a:cs typeface="Arial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897DAF-9568-004E-ABC0-A45AF2DC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26056"/>
              </p:ext>
            </p:extLst>
          </p:nvPr>
        </p:nvGraphicFramePr>
        <p:xfrm>
          <a:off x="4346586" y="1607538"/>
          <a:ext cx="3771845" cy="2848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159">
                  <a:extLst>
                    <a:ext uri="{9D8B030D-6E8A-4147-A177-3AD203B41FA5}">
                      <a16:colId xmlns:a16="http://schemas.microsoft.com/office/drawing/2014/main" val="2183884277"/>
                    </a:ext>
                  </a:extLst>
                </a:gridCol>
                <a:gridCol w="523511">
                  <a:extLst>
                    <a:ext uri="{9D8B030D-6E8A-4147-A177-3AD203B41FA5}">
                      <a16:colId xmlns:a16="http://schemas.microsoft.com/office/drawing/2014/main" val="279765844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51468222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86753631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333745613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617434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04699339"/>
                    </a:ext>
                  </a:extLst>
                </a:gridCol>
              </a:tblGrid>
              <a:tr h="354818"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kern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kern="1200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kern="1200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02658"/>
                  </a:ext>
                </a:extLst>
              </a:tr>
              <a:tr h="4276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5877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534940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43199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83448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7114"/>
                  </a:ext>
                </a:extLst>
              </a:tr>
              <a:tr h="3838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68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52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6">
            <a:extLst>
              <a:ext uri="{FF2B5EF4-FFF2-40B4-BE49-F238E27FC236}">
                <a16:creationId xmlns:a16="http://schemas.microsoft.com/office/drawing/2014/main" id="{DF43A10D-B373-2E48-A909-4905F6328C22}"/>
              </a:ext>
            </a:extLst>
          </p:cNvPr>
          <p:cNvGrpSpPr/>
          <p:nvPr/>
        </p:nvGrpSpPr>
        <p:grpSpPr>
          <a:xfrm>
            <a:off x="1529775" y="602088"/>
            <a:ext cx="5568411" cy="1236403"/>
            <a:chOff x="457200" y="4742112"/>
            <a:chExt cx="5568411" cy="12364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DA8642-FFA5-AE4D-B2CD-E8A1DE771177}"/>
                </a:ext>
              </a:extLst>
            </p:cNvPr>
            <p:cNvSpPr txBox="1"/>
            <p:nvPr/>
          </p:nvSpPr>
          <p:spPr>
            <a:xfrm>
              <a:off x="457200" y="4742112"/>
              <a:ext cx="5568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</a:t>
              </a:r>
              <a:r>
                <a:rPr lang="ko-KR" altLang="en-US" b="1" dirty="0"/>
                <a:t>가장 가까운 것끼리 비교 </a:t>
              </a:r>
              <a:r>
                <a:rPr lang="en-US" altLang="ko-KR" b="1" dirty="0"/>
                <a:t>(Gap</a:t>
              </a:r>
              <a:r>
                <a:rPr lang="ko-KR" altLang="en-US" b="1" dirty="0"/>
                <a:t>이 필요할때는 </a:t>
              </a:r>
              <a:r>
                <a:rPr lang="en-US" altLang="ko-KR" b="1" dirty="0"/>
                <a:t>Gap</a:t>
              </a:r>
              <a:r>
                <a:rPr lang="ko-KR" altLang="en-US" b="1" dirty="0"/>
                <a:t>을 삽입</a:t>
              </a:r>
              <a:r>
                <a:rPr lang="en-US" altLang="ko-KR" b="1" dirty="0"/>
                <a:t>)</a:t>
              </a:r>
              <a:endParaRPr lang="en-US" b="1" dirty="0"/>
            </a:p>
          </p:txBody>
        </p:sp>
        <p:cxnSp>
          <p:nvCxnSpPr>
            <p:cNvPr id="6" name="Straight Connector 76">
              <a:extLst>
                <a:ext uri="{FF2B5EF4-FFF2-40B4-BE49-F238E27FC236}">
                  <a16:creationId xmlns:a16="http://schemas.microsoft.com/office/drawing/2014/main" id="{20C4FC18-353E-3C4F-9034-2E7D248B2A13}"/>
                </a:ext>
              </a:extLst>
            </p:cNvPr>
            <p:cNvCxnSpPr/>
            <p:nvPr/>
          </p:nvCxnSpPr>
          <p:spPr>
            <a:xfrm>
              <a:off x="1062885" y="5574391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0">
              <a:extLst>
                <a:ext uri="{FF2B5EF4-FFF2-40B4-BE49-F238E27FC236}">
                  <a16:creationId xmlns:a16="http://schemas.microsoft.com/office/drawing/2014/main" id="{1ED6A5B1-AAB2-9042-B548-FB2B1822BBDD}"/>
                </a:ext>
              </a:extLst>
            </p:cNvPr>
            <p:cNvCxnSpPr/>
            <p:nvPr/>
          </p:nvCxnSpPr>
          <p:spPr>
            <a:xfrm>
              <a:off x="1070505" y="5791815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44F790-5C7C-1F4B-9F0B-6B726155ACCE}"/>
                </a:ext>
              </a:extLst>
            </p:cNvPr>
            <p:cNvSpPr txBox="1"/>
            <p:nvPr/>
          </p:nvSpPr>
          <p:spPr>
            <a:xfrm>
              <a:off x="3894985" y="5375228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245AAF-76ED-C34B-83A3-A06A292A28AD}"/>
                </a:ext>
              </a:extLst>
            </p:cNvPr>
            <p:cNvSpPr txBox="1"/>
            <p:nvPr/>
          </p:nvSpPr>
          <p:spPr>
            <a:xfrm>
              <a:off x="3894985" y="5609183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10" name="Straight Connector 88">
              <a:extLst>
                <a:ext uri="{FF2B5EF4-FFF2-40B4-BE49-F238E27FC236}">
                  <a16:creationId xmlns:a16="http://schemas.microsoft.com/office/drawing/2014/main" id="{4E0B812A-2B88-8049-931C-808805F1C059}"/>
                </a:ext>
              </a:extLst>
            </p:cNvPr>
            <p:cNvCxnSpPr/>
            <p:nvPr/>
          </p:nvCxnSpPr>
          <p:spPr>
            <a:xfrm>
              <a:off x="4221717" y="5574105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93">
              <a:extLst>
                <a:ext uri="{FF2B5EF4-FFF2-40B4-BE49-F238E27FC236}">
                  <a16:creationId xmlns:a16="http://schemas.microsoft.com/office/drawing/2014/main" id="{39B72301-8571-6344-A391-F698C2B7D0AD}"/>
                </a:ext>
              </a:extLst>
            </p:cNvPr>
            <p:cNvCxnSpPr/>
            <p:nvPr/>
          </p:nvCxnSpPr>
          <p:spPr>
            <a:xfrm>
              <a:off x="4221717" y="5811143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4">
              <a:extLst>
                <a:ext uri="{FF2B5EF4-FFF2-40B4-BE49-F238E27FC236}">
                  <a16:creationId xmlns:a16="http://schemas.microsoft.com/office/drawing/2014/main" id="{6922274A-0FD9-0248-9BA1-14FAC8DFC177}"/>
                </a:ext>
              </a:extLst>
            </p:cNvPr>
            <p:cNvCxnSpPr/>
            <p:nvPr/>
          </p:nvCxnSpPr>
          <p:spPr>
            <a:xfrm flipV="1">
              <a:off x="4474258" y="5562191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04">
              <a:extLst>
                <a:ext uri="{FF2B5EF4-FFF2-40B4-BE49-F238E27FC236}">
                  <a16:creationId xmlns:a16="http://schemas.microsoft.com/office/drawing/2014/main" id="{9D70987B-19F2-7149-A0F7-C050B020EF0E}"/>
                </a:ext>
              </a:extLst>
            </p:cNvPr>
            <p:cNvCxnSpPr/>
            <p:nvPr/>
          </p:nvCxnSpPr>
          <p:spPr>
            <a:xfrm flipH="1">
              <a:off x="3463163" y="5574391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75">
            <a:extLst>
              <a:ext uri="{FF2B5EF4-FFF2-40B4-BE49-F238E27FC236}">
                <a16:creationId xmlns:a16="http://schemas.microsoft.com/office/drawing/2014/main" id="{5467AA0D-317E-214D-A802-2B2943C25E39}"/>
              </a:ext>
            </a:extLst>
          </p:cNvPr>
          <p:cNvGrpSpPr/>
          <p:nvPr/>
        </p:nvGrpSpPr>
        <p:grpSpPr>
          <a:xfrm>
            <a:off x="2135460" y="1742327"/>
            <a:ext cx="3413913" cy="603287"/>
            <a:chOff x="996845" y="6074449"/>
            <a:chExt cx="3413913" cy="603287"/>
          </a:xfrm>
        </p:grpSpPr>
        <p:cxnSp>
          <p:nvCxnSpPr>
            <p:cNvPr id="15" name="Straight Connector 177">
              <a:extLst>
                <a:ext uri="{FF2B5EF4-FFF2-40B4-BE49-F238E27FC236}">
                  <a16:creationId xmlns:a16="http://schemas.microsoft.com/office/drawing/2014/main" id="{2B3A23E6-BEB8-6645-A18B-70C6A35F375F}"/>
                </a:ext>
              </a:extLst>
            </p:cNvPr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78">
              <a:extLst>
                <a:ext uri="{FF2B5EF4-FFF2-40B4-BE49-F238E27FC236}">
                  <a16:creationId xmlns:a16="http://schemas.microsoft.com/office/drawing/2014/main" id="{7E5FFCA5-4664-EB4E-8676-DFC71A23B880}"/>
                </a:ext>
              </a:extLst>
            </p:cNvPr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DB2452-B0DB-5543-8FE9-B8AF9852CA50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1FDF50-2486-3A49-9F86-51049045E713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19" name="Straight Connector 181">
              <a:extLst>
                <a:ext uri="{FF2B5EF4-FFF2-40B4-BE49-F238E27FC236}">
                  <a16:creationId xmlns:a16="http://schemas.microsoft.com/office/drawing/2014/main" id="{6A3B897E-CC2A-FC49-9FE6-01BC639CF1FC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82">
              <a:extLst>
                <a:ext uri="{FF2B5EF4-FFF2-40B4-BE49-F238E27FC236}">
                  <a16:creationId xmlns:a16="http://schemas.microsoft.com/office/drawing/2014/main" id="{D89539DE-080E-174A-9593-986D4E623502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83">
              <a:extLst>
                <a:ext uri="{FF2B5EF4-FFF2-40B4-BE49-F238E27FC236}">
                  <a16:creationId xmlns:a16="http://schemas.microsoft.com/office/drawing/2014/main" id="{A8CE72BC-7B29-D747-B635-B1F817FFD02D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93">
            <a:extLst>
              <a:ext uri="{FF2B5EF4-FFF2-40B4-BE49-F238E27FC236}">
                <a16:creationId xmlns:a16="http://schemas.microsoft.com/office/drawing/2014/main" id="{06118F34-E9C8-B949-8C4B-3BF9EBA0D81B}"/>
              </a:ext>
            </a:extLst>
          </p:cNvPr>
          <p:cNvGrpSpPr/>
          <p:nvPr/>
        </p:nvGrpSpPr>
        <p:grpSpPr>
          <a:xfrm>
            <a:off x="2252378" y="2889374"/>
            <a:ext cx="3421533" cy="1256543"/>
            <a:chOff x="1674532" y="5145707"/>
            <a:chExt cx="3421533" cy="1256543"/>
          </a:xfrm>
        </p:grpSpPr>
        <p:grpSp>
          <p:nvGrpSpPr>
            <p:cNvPr id="23" name="Group 107">
              <a:extLst>
                <a:ext uri="{FF2B5EF4-FFF2-40B4-BE49-F238E27FC236}">
                  <a16:creationId xmlns:a16="http://schemas.microsoft.com/office/drawing/2014/main" id="{64BCCFCF-5022-894D-A118-262D6BD90967}"/>
                </a:ext>
              </a:extLst>
            </p:cNvPr>
            <p:cNvGrpSpPr/>
            <p:nvPr/>
          </p:nvGrpSpPr>
          <p:grpSpPr>
            <a:xfrm>
              <a:off x="1682152" y="5798963"/>
              <a:ext cx="3413913" cy="603287"/>
              <a:chOff x="996845" y="6074449"/>
              <a:chExt cx="3413913" cy="603287"/>
            </a:xfrm>
          </p:grpSpPr>
          <p:cxnSp>
            <p:nvCxnSpPr>
              <p:cNvPr id="34" name="Straight Connector 110">
                <a:extLst>
                  <a:ext uri="{FF2B5EF4-FFF2-40B4-BE49-F238E27FC236}">
                    <a16:creationId xmlns:a16="http://schemas.microsoft.com/office/drawing/2014/main" id="{6155972B-DF74-5941-9B13-63AB6935A0CB}"/>
                  </a:ext>
                </a:extLst>
              </p:cNvPr>
              <p:cNvCxnSpPr/>
              <p:nvPr/>
            </p:nvCxnSpPr>
            <p:spPr>
              <a:xfrm>
                <a:off x="1001925" y="6240550"/>
                <a:ext cx="2328015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14">
                <a:extLst>
                  <a:ext uri="{FF2B5EF4-FFF2-40B4-BE49-F238E27FC236}">
                    <a16:creationId xmlns:a16="http://schemas.microsoft.com/office/drawing/2014/main" id="{14BA9E63-5ABC-9843-AEE0-CDD1F61FA1DA}"/>
                  </a:ext>
                </a:extLst>
              </p:cNvPr>
              <p:cNvCxnSpPr/>
              <p:nvPr/>
            </p:nvCxnSpPr>
            <p:spPr>
              <a:xfrm>
                <a:off x="996845" y="6457974"/>
                <a:ext cx="2320479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14E7A-2DE2-1D44-9BBF-0BF1508EAE73}"/>
                  </a:ext>
                </a:extLst>
              </p:cNvPr>
              <p:cNvSpPr txBox="1"/>
              <p:nvPr/>
            </p:nvSpPr>
            <p:spPr>
              <a:xfrm>
                <a:off x="3831485" y="607444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CA0F91-E353-3349-AD03-224201504820}"/>
                  </a:ext>
                </a:extLst>
              </p:cNvPr>
              <p:cNvSpPr txBox="1"/>
              <p:nvPr/>
            </p:nvSpPr>
            <p:spPr>
              <a:xfrm>
                <a:off x="3831485" y="6308404"/>
                <a:ext cx="290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F</a:t>
                </a:r>
              </a:p>
            </p:txBody>
          </p:sp>
          <p:cxnSp>
            <p:nvCxnSpPr>
              <p:cNvPr id="38" name="Straight Connector 122">
                <a:extLst>
                  <a:ext uri="{FF2B5EF4-FFF2-40B4-BE49-F238E27FC236}">
                    <a16:creationId xmlns:a16="http://schemas.microsoft.com/office/drawing/2014/main" id="{264B39FB-E2C4-2645-B2A3-56C4A18E5F33}"/>
                  </a:ext>
                </a:extLst>
              </p:cNvPr>
              <p:cNvCxnSpPr/>
              <p:nvPr/>
            </p:nvCxnSpPr>
            <p:spPr>
              <a:xfrm>
                <a:off x="4158217" y="624991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23">
                <a:extLst>
                  <a:ext uri="{FF2B5EF4-FFF2-40B4-BE49-F238E27FC236}">
                    <a16:creationId xmlns:a16="http://schemas.microsoft.com/office/drawing/2014/main" id="{A583A05A-C770-444B-AB63-B2DA2EF304C3}"/>
                  </a:ext>
                </a:extLst>
              </p:cNvPr>
              <p:cNvCxnSpPr/>
              <p:nvPr/>
            </p:nvCxnSpPr>
            <p:spPr>
              <a:xfrm>
                <a:off x="4158217" y="644676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28">
                <a:extLst>
                  <a:ext uri="{FF2B5EF4-FFF2-40B4-BE49-F238E27FC236}">
                    <a16:creationId xmlns:a16="http://schemas.microsoft.com/office/drawing/2014/main" id="{33547309-8392-1C43-A95C-8B6AF419AA02}"/>
                  </a:ext>
                </a:extLst>
              </p:cNvPr>
              <p:cNvCxnSpPr/>
              <p:nvPr/>
            </p:nvCxnSpPr>
            <p:spPr>
              <a:xfrm flipV="1">
                <a:off x="4410758" y="6240550"/>
                <a:ext cx="0" cy="2174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167">
              <a:extLst>
                <a:ext uri="{FF2B5EF4-FFF2-40B4-BE49-F238E27FC236}">
                  <a16:creationId xmlns:a16="http://schemas.microsoft.com/office/drawing/2014/main" id="{F8650F98-7525-E947-834A-E2C62524F47B}"/>
                </a:ext>
              </a:extLst>
            </p:cNvPr>
            <p:cNvCxnSpPr/>
            <p:nvPr/>
          </p:nvCxnSpPr>
          <p:spPr>
            <a:xfrm>
              <a:off x="1674532" y="5344870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68">
              <a:extLst>
                <a:ext uri="{FF2B5EF4-FFF2-40B4-BE49-F238E27FC236}">
                  <a16:creationId xmlns:a16="http://schemas.microsoft.com/office/drawing/2014/main" id="{0EF1FD67-EA09-4741-9FE6-16B1EE89BB6E}"/>
                </a:ext>
              </a:extLst>
            </p:cNvPr>
            <p:cNvCxnSpPr/>
            <p:nvPr/>
          </p:nvCxnSpPr>
          <p:spPr>
            <a:xfrm>
              <a:off x="1682152" y="5562294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B4DFE1-0C4C-2644-BD6C-A54F09DC8E69}"/>
                </a:ext>
              </a:extLst>
            </p:cNvPr>
            <p:cNvSpPr txBox="1"/>
            <p:nvPr/>
          </p:nvSpPr>
          <p:spPr>
            <a:xfrm>
              <a:off x="4506632" y="5145707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5EDBBF-18A7-F94D-9D11-69CFB78F8625}"/>
                </a:ext>
              </a:extLst>
            </p:cNvPr>
            <p:cNvSpPr txBox="1"/>
            <p:nvPr/>
          </p:nvSpPr>
          <p:spPr>
            <a:xfrm>
              <a:off x="4506632" y="537966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28" name="Straight Connector 171">
              <a:extLst>
                <a:ext uri="{FF2B5EF4-FFF2-40B4-BE49-F238E27FC236}">
                  <a16:creationId xmlns:a16="http://schemas.microsoft.com/office/drawing/2014/main" id="{1ED5ED6D-2A7F-B048-B487-F66A9B872E9E}"/>
                </a:ext>
              </a:extLst>
            </p:cNvPr>
            <p:cNvCxnSpPr/>
            <p:nvPr/>
          </p:nvCxnSpPr>
          <p:spPr>
            <a:xfrm>
              <a:off x="4833364" y="534458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72">
              <a:extLst>
                <a:ext uri="{FF2B5EF4-FFF2-40B4-BE49-F238E27FC236}">
                  <a16:creationId xmlns:a16="http://schemas.microsoft.com/office/drawing/2014/main" id="{B3487154-17EE-5A4A-BE1D-EE13E63BEB56}"/>
                </a:ext>
              </a:extLst>
            </p:cNvPr>
            <p:cNvCxnSpPr/>
            <p:nvPr/>
          </p:nvCxnSpPr>
          <p:spPr>
            <a:xfrm>
              <a:off x="4833364" y="5581622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73">
              <a:extLst>
                <a:ext uri="{FF2B5EF4-FFF2-40B4-BE49-F238E27FC236}">
                  <a16:creationId xmlns:a16="http://schemas.microsoft.com/office/drawing/2014/main" id="{34A53C7C-D7A3-9847-B0A0-F6AB8E5EE1B6}"/>
                </a:ext>
              </a:extLst>
            </p:cNvPr>
            <p:cNvCxnSpPr/>
            <p:nvPr/>
          </p:nvCxnSpPr>
          <p:spPr>
            <a:xfrm flipV="1">
              <a:off x="5085905" y="5332670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74">
              <a:extLst>
                <a:ext uri="{FF2B5EF4-FFF2-40B4-BE49-F238E27FC236}">
                  <a16:creationId xmlns:a16="http://schemas.microsoft.com/office/drawing/2014/main" id="{49569059-913E-0A4C-947E-165E6835C8A0}"/>
                </a:ext>
              </a:extLst>
            </p:cNvPr>
            <p:cNvCxnSpPr/>
            <p:nvPr/>
          </p:nvCxnSpPr>
          <p:spPr>
            <a:xfrm flipH="1">
              <a:off x="4074810" y="5344870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86">
              <a:extLst>
                <a:ext uri="{FF2B5EF4-FFF2-40B4-BE49-F238E27FC236}">
                  <a16:creationId xmlns:a16="http://schemas.microsoft.com/office/drawing/2014/main" id="{69802BAE-3253-1347-9A68-130874EBCECA}"/>
                </a:ext>
              </a:extLst>
            </p:cNvPr>
            <p:cNvCxnSpPr/>
            <p:nvPr/>
          </p:nvCxnSpPr>
          <p:spPr>
            <a:xfrm>
              <a:off x="4074810" y="5965064"/>
              <a:ext cx="41123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188">
              <a:extLst>
                <a:ext uri="{FF2B5EF4-FFF2-40B4-BE49-F238E27FC236}">
                  <a16:creationId xmlns:a16="http://schemas.microsoft.com/office/drawing/2014/main" id="{80E16654-41B4-9E47-82ED-B6C61B29315C}"/>
                </a:ext>
              </a:extLst>
            </p:cNvPr>
            <p:cNvCxnSpPr/>
            <p:nvPr/>
          </p:nvCxnSpPr>
          <p:spPr>
            <a:xfrm>
              <a:off x="4074810" y="6182488"/>
              <a:ext cx="411232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303F3DD-B2EF-124C-AAEF-4FAF2444DF4E}"/>
              </a:ext>
            </a:extLst>
          </p:cNvPr>
          <p:cNvSpPr txBox="1"/>
          <p:nvPr/>
        </p:nvSpPr>
        <p:spPr>
          <a:xfrm>
            <a:off x="1640662" y="2432828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</a:t>
            </a:r>
            <a:r>
              <a:rPr lang="ko-KR" altLang="en-US" b="1" dirty="0"/>
              <a:t>정렬된 서열끼리 비교 </a:t>
            </a:r>
            <a:endParaRPr lang="en-US" b="1" dirty="0"/>
          </a:p>
        </p:txBody>
      </p:sp>
      <p:cxnSp>
        <p:nvCxnSpPr>
          <p:cNvPr id="42" name="Straight Connector 37">
            <a:extLst>
              <a:ext uri="{FF2B5EF4-FFF2-40B4-BE49-F238E27FC236}">
                <a16:creationId xmlns:a16="http://schemas.microsoft.com/office/drawing/2014/main" id="{D8850F85-3091-0547-AAA5-90FDCA82BBB2}"/>
              </a:ext>
            </a:extLst>
          </p:cNvPr>
          <p:cNvCxnSpPr/>
          <p:nvPr/>
        </p:nvCxnSpPr>
        <p:spPr>
          <a:xfrm>
            <a:off x="2252378" y="4158875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BCF743-101E-1646-AFA6-A6E4EBD7E9A8}"/>
              </a:ext>
            </a:extLst>
          </p:cNvPr>
          <p:cNvSpPr txBox="1"/>
          <p:nvPr/>
        </p:nvSpPr>
        <p:spPr>
          <a:xfrm>
            <a:off x="5091128" y="4025834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44" name="Straight Connector 50">
            <a:extLst>
              <a:ext uri="{FF2B5EF4-FFF2-40B4-BE49-F238E27FC236}">
                <a16:creationId xmlns:a16="http://schemas.microsoft.com/office/drawing/2014/main" id="{F9CB9BB3-AAD0-2C42-8E4C-BA1A80336100}"/>
              </a:ext>
            </a:extLst>
          </p:cNvPr>
          <p:cNvCxnSpPr/>
          <p:nvPr/>
        </p:nvCxnSpPr>
        <p:spPr>
          <a:xfrm flipV="1">
            <a:off x="5417860" y="4158875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9">
            <a:extLst>
              <a:ext uri="{FF2B5EF4-FFF2-40B4-BE49-F238E27FC236}">
                <a16:creationId xmlns:a16="http://schemas.microsoft.com/office/drawing/2014/main" id="{6FD4AA1C-3850-6B46-B76D-1AFF11F90D29}"/>
              </a:ext>
            </a:extLst>
          </p:cNvPr>
          <p:cNvCxnSpPr/>
          <p:nvPr/>
        </p:nvCxnSpPr>
        <p:spPr>
          <a:xfrm>
            <a:off x="5670401" y="3811209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61">
            <a:extLst>
              <a:ext uri="{FF2B5EF4-FFF2-40B4-BE49-F238E27FC236}">
                <a16:creationId xmlns:a16="http://schemas.microsoft.com/office/drawing/2014/main" id="{8DAA57F4-D6FE-7141-B10F-BAB213ED55CD}"/>
              </a:ext>
            </a:extLst>
          </p:cNvPr>
          <p:cNvCxnSpPr/>
          <p:nvPr/>
        </p:nvCxnSpPr>
        <p:spPr>
          <a:xfrm flipV="1">
            <a:off x="5835501" y="3799195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63">
            <a:extLst>
              <a:ext uri="{FF2B5EF4-FFF2-40B4-BE49-F238E27FC236}">
                <a16:creationId xmlns:a16="http://schemas.microsoft.com/office/drawing/2014/main" id="{B4B4E307-C075-CA41-843B-B8692EEE4287}"/>
              </a:ext>
            </a:extLst>
          </p:cNvPr>
          <p:cNvCxnSpPr/>
          <p:nvPr/>
        </p:nvCxnSpPr>
        <p:spPr>
          <a:xfrm>
            <a:off x="5628708" y="5189617"/>
            <a:ext cx="3136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64">
            <a:extLst>
              <a:ext uri="{FF2B5EF4-FFF2-40B4-BE49-F238E27FC236}">
                <a16:creationId xmlns:a16="http://schemas.microsoft.com/office/drawing/2014/main" id="{0992C4A2-D60A-D541-8A45-5AACEBBF8BD7}"/>
              </a:ext>
            </a:extLst>
          </p:cNvPr>
          <p:cNvCxnSpPr>
            <a:cxnSpLocks/>
          </p:cNvCxnSpPr>
          <p:nvPr/>
        </p:nvCxnSpPr>
        <p:spPr>
          <a:xfrm flipV="1">
            <a:off x="5954763" y="5189617"/>
            <a:ext cx="5369" cy="52822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7">
            <a:extLst>
              <a:ext uri="{FF2B5EF4-FFF2-40B4-BE49-F238E27FC236}">
                <a16:creationId xmlns:a16="http://schemas.microsoft.com/office/drawing/2014/main" id="{2EDC6E14-B3C1-AE44-AEF1-C53B764C9593}"/>
              </a:ext>
            </a:extLst>
          </p:cNvPr>
          <p:cNvCxnSpPr/>
          <p:nvPr/>
        </p:nvCxnSpPr>
        <p:spPr>
          <a:xfrm>
            <a:off x="5793521" y="5715670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107">
            <a:extLst>
              <a:ext uri="{FF2B5EF4-FFF2-40B4-BE49-F238E27FC236}">
                <a16:creationId xmlns:a16="http://schemas.microsoft.com/office/drawing/2014/main" id="{B4AAA920-5246-D54D-AAC1-8126C4F803DA}"/>
              </a:ext>
            </a:extLst>
          </p:cNvPr>
          <p:cNvGrpSpPr/>
          <p:nvPr/>
        </p:nvGrpSpPr>
        <p:grpSpPr>
          <a:xfrm>
            <a:off x="2212648" y="5334319"/>
            <a:ext cx="3413913" cy="603287"/>
            <a:chOff x="996845" y="6074449"/>
            <a:chExt cx="3413913" cy="603287"/>
          </a:xfrm>
        </p:grpSpPr>
        <p:cxnSp>
          <p:nvCxnSpPr>
            <p:cNvPr id="62" name="Straight Connector 110">
              <a:extLst>
                <a:ext uri="{FF2B5EF4-FFF2-40B4-BE49-F238E27FC236}">
                  <a16:creationId xmlns:a16="http://schemas.microsoft.com/office/drawing/2014/main" id="{85C55FD8-C528-574C-8997-41BC18B6803F}"/>
                </a:ext>
              </a:extLst>
            </p:cNvPr>
            <p:cNvCxnSpPr/>
            <p:nvPr/>
          </p:nvCxnSpPr>
          <p:spPr>
            <a:xfrm>
              <a:off x="1001925" y="6240550"/>
              <a:ext cx="2328015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114">
              <a:extLst>
                <a:ext uri="{FF2B5EF4-FFF2-40B4-BE49-F238E27FC236}">
                  <a16:creationId xmlns:a16="http://schemas.microsoft.com/office/drawing/2014/main" id="{D1009772-01D7-D248-B6B4-1568A737D723}"/>
                </a:ext>
              </a:extLst>
            </p:cNvPr>
            <p:cNvCxnSpPr/>
            <p:nvPr/>
          </p:nvCxnSpPr>
          <p:spPr>
            <a:xfrm>
              <a:off x="996845" y="6457974"/>
              <a:ext cx="2320479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0FDD33-ECC0-A340-BF2C-0DE16B9C5344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55DAD09-4C2B-C140-BECA-EB5D7AFF6016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66" name="Straight Connector 122">
              <a:extLst>
                <a:ext uri="{FF2B5EF4-FFF2-40B4-BE49-F238E27FC236}">
                  <a16:creationId xmlns:a16="http://schemas.microsoft.com/office/drawing/2014/main" id="{B74D0001-4BD5-7E4D-A2F1-34117DC8C78E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123">
              <a:extLst>
                <a:ext uri="{FF2B5EF4-FFF2-40B4-BE49-F238E27FC236}">
                  <a16:creationId xmlns:a16="http://schemas.microsoft.com/office/drawing/2014/main" id="{F84F5B72-A8FB-E243-887E-182CBD8CA696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128">
              <a:extLst>
                <a:ext uri="{FF2B5EF4-FFF2-40B4-BE49-F238E27FC236}">
                  <a16:creationId xmlns:a16="http://schemas.microsoft.com/office/drawing/2014/main" id="{05CDF958-BB2B-7C41-98F2-5862F61A6675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167">
            <a:extLst>
              <a:ext uri="{FF2B5EF4-FFF2-40B4-BE49-F238E27FC236}">
                <a16:creationId xmlns:a16="http://schemas.microsoft.com/office/drawing/2014/main" id="{AAF3A366-9D19-5D4A-8517-991B07D288BC}"/>
              </a:ext>
            </a:extLst>
          </p:cNvPr>
          <p:cNvCxnSpPr/>
          <p:nvPr/>
        </p:nvCxnSpPr>
        <p:spPr>
          <a:xfrm>
            <a:off x="2195023" y="5070765"/>
            <a:ext cx="23407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68">
            <a:extLst>
              <a:ext uri="{FF2B5EF4-FFF2-40B4-BE49-F238E27FC236}">
                <a16:creationId xmlns:a16="http://schemas.microsoft.com/office/drawing/2014/main" id="{DE00C4C0-0C3E-3942-A670-8E9E9ED2104F}"/>
              </a:ext>
            </a:extLst>
          </p:cNvPr>
          <p:cNvCxnSpPr/>
          <p:nvPr/>
        </p:nvCxnSpPr>
        <p:spPr>
          <a:xfrm>
            <a:off x="2202643" y="528818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2225D8D-C42A-DD46-B659-F8B90F2F0205}"/>
              </a:ext>
            </a:extLst>
          </p:cNvPr>
          <p:cNvSpPr txBox="1"/>
          <p:nvPr/>
        </p:nvSpPr>
        <p:spPr>
          <a:xfrm>
            <a:off x="5027123" y="487160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44F4CD-80CE-434D-8F68-9726C09BD550}"/>
              </a:ext>
            </a:extLst>
          </p:cNvPr>
          <p:cNvSpPr txBox="1"/>
          <p:nvPr/>
        </p:nvSpPr>
        <p:spPr>
          <a:xfrm>
            <a:off x="5027123" y="5105557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cxnSp>
        <p:nvCxnSpPr>
          <p:cNvPr id="56" name="Straight Connector 171">
            <a:extLst>
              <a:ext uri="{FF2B5EF4-FFF2-40B4-BE49-F238E27FC236}">
                <a16:creationId xmlns:a16="http://schemas.microsoft.com/office/drawing/2014/main" id="{7F2A8054-62C9-2447-987B-F73CCCB9146E}"/>
              </a:ext>
            </a:extLst>
          </p:cNvPr>
          <p:cNvCxnSpPr/>
          <p:nvPr/>
        </p:nvCxnSpPr>
        <p:spPr>
          <a:xfrm>
            <a:off x="5353855" y="5070479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72">
            <a:extLst>
              <a:ext uri="{FF2B5EF4-FFF2-40B4-BE49-F238E27FC236}">
                <a16:creationId xmlns:a16="http://schemas.microsoft.com/office/drawing/2014/main" id="{992F40D8-7265-5341-B913-A5380248FFDF}"/>
              </a:ext>
            </a:extLst>
          </p:cNvPr>
          <p:cNvCxnSpPr/>
          <p:nvPr/>
        </p:nvCxnSpPr>
        <p:spPr>
          <a:xfrm>
            <a:off x="5353855" y="5307517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73">
            <a:extLst>
              <a:ext uri="{FF2B5EF4-FFF2-40B4-BE49-F238E27FC236}">
                <a16:creationId xmlns:a16="http://schemas.microsoft.com/office/drawing/2014/main" id="{CD2471ED-6267-9F49-B7CE-C28991A7AC09}"/>
              </a:ext>
            </a:extLst>
          </p:cNvPr>
          <p:cNvCxnSpPr/>
          <p:nvPr/>
        </p:nvCxnSpPr>
        <p:spPr>
          <a:xfrm flipV="1">
            <a:off x="5606396" y="5058565"/>
            <a:ext cx="0" cy="26210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74">
            <a:extLst>
              <a:ext uri="{FF2B5EF4-FFF2-40B4-BE49-F238E27FC236}">
                <a16:creationId xmlns:a16="http://schemas.microsoft.com/office/drawing/2014/main" id="{A575540F-5978-6041-9A41-0A5FAF0EB53A}"/>
              </a:ext>
            </a:extLst>
          </p:cNvPr>
          <p:cNvCxnSpPr/>
          <p:nvPr/>
        </p:nvCxnSpPr>
        <p:spPr>
          <a:xfrm flipH="1">
            <a:off x="4595301" y="5070765"/>
            <a:ext cx="387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86">
            <a:extLst>
              <a:ext uri="{FF2B5EF4-FFF2-40B4-BE49-F238E27FC236}">
                <a16:creationId xmlns:a16="http://schemas.microsoft.com/office/drawing/2014/main" id="{29787166-4DB2-5F47-94D2-DC8CC3B9AD54}"/>
              </a:ext>
            </a:extLst>
          </p:cNvPr>
          <p:cNvCxnSpPr/>
          <p:nvPr/>
        </p:nvCxnSpPr>
        <p:spPr>
          <a:xfrm>
            <a:off x="4605306" y="5500420"/>
            <a:ext cx="41123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188">
            <a:extLst>
              <a:ext uri="{FF2B5EF4-FFF2-40B4-BE49-F238E27FC236}">
                <a16:creationId xmlns:a16="http://schemas.microsoft.com/office/drawing/2014/main" id="{1F8857B4-569F-5945-818D-CF03072932BF}"/>
              </a:ext>
            </a:extLst>
          </p:cNvPr>
          <p:cNvCxnSpPr/>
          <p:nvPr/>
        </p:nvCxnSpPr>
        <p:spPr>
          <a:xfrm>
            <a:off x="4605306" y="5717844"/>
            <a:ext cx="41123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37">
            <a:extLst>
              <a:ext uri="{FF2B5EF4-FFF2-40B4-BE49-F238E27FC236}">
                <a16:creationId xmlns:a16="http://schemas.microsoft.com/office/drawing/2014/main" id="{BB7AA606-165A-F140-B81C-F1424D5FE83F}"/>
              </a:ext>
            </a:extLst>
          </p:cNvPr>
          <p:cNvCxnSpPr/>
          <p:nvPr/>
        </p:nvCxnSpPr>
        <p:spPr>
          <a:xfrm>
            <a:off x="2205028" y="5950564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6101E04-0B93-A040-8D5F-B4E3A4BEE493}"/>
              </a:ext>
            </a:extLst>
          </p:cNvPr>
          <p:cNvSpPr txBox="1"/>
          <p:nvPr/>
        </p:nvSpPr>
        <p:spPr>
          <a:xfrm>
            <a:off x="5043778" y="5817523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71" name="Straight Connector 50">
            <a:extLst>
              <a:ext uri="{FF2B5EF4-FFF2-40B4-BE49-F238E27FC236}">
                <a16:creationId xmlns:a16="http://schemas.microsoft.com/office/drawing/2014/main" id="{9B82C2AC-C7CC-BD4D-97C7-1E34DD99E41B}"/>
              </a:ext>
            </a:extLst>
          </p:cNvPr>
          <p:cNvCxnSpPr/>
          <p:nvPr/>
        </p:nvCxnSpPr>
        <p:spPr>
          <a:xfrm flipV="1">
            <a:off x="5370510" y="5950564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9">
            <a:extLst>
              <a:ext uri="{FF2B5EF4-FFF2-40B4-BE49-F238E27FC236}">
                <a16:creationId xmlns:a16="http://schemas.microsoft.com/office/drawing/2014/main" id="{A9006033-F589-7240-9933-2E75D3D63BCA}"/>
              </a:ext>
            </a:extLst>
          </p:cNvPr>
          <p:cNvCxnSpPr/>
          <p:nvPr/>
        </p:nvCxnSpPr>
        <p:spPr>
          <a:xfrm>
            <a:off x="5623051" y="5602898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6CC82511-A608-A747-9230-5A8E4054BB28}"/>
              </a:ext>
            </a:extLst>
          </p:cNvPr>
          <p:cNvCxnSpPr/>
          <p:nvPr/>
        </p:nvCxnSpPr>
        <p:spPr>
          <a:xfrm flipV="1">
            <a:off x="5788151" y="5590884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7C2F193-4C07-7D4A-B6FF-B763051C8780}"/>
              </a:ext>
            </a:extLst>
          </p:cNvPr>
          <p:cNvSpPr txBox="1"/>
          <p:nvPr/>
        </p:nvSpPr>
        <p:spPr>
          <a:xfrm>
            <a:off x="1682156" y="4523995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5.</a:t>
            </a:r>
            <a:r>
              <a:rPr lang="ko-KR" altLang="en-US" b="1" dirty="0"/>
              <a:t>정렬된 </a:t>
            </a:r>
            <a:r>
              <a:rPr lang="ko-KR" altLang="en-US" b="1" dirty="0" err="1"/>
              <a:t>서열끼리</a:t>
            </a:r>
            <a:r>
              <a:rPr lang="ko-KR" altLang="en-US" b="1" dirty="0"/>
              <a:t> 비교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39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5" descr="Screenshot 2014-09-22 16.46.29.png">
            <a:extLst>
              <a:ext uri="{FF2B5EF4-FFF2-40B4-BE49-F238E27FC236}">
                <a16:creationId xmlns:a16="http://schemas.microsoft.com/office/drawing/2014/main" id="{C9C07BB1-BD58-D748-984E-07B754EC7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53" y="1275935"/>
            <a:ext cx="6914944" cy="3574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966A-C6C5-0C43-B5BE-8DF001C2F0B7}"/>
              </a:ext>
            </a:extLst>
          </p:cNvPr>
          <p:cNvSpPr txBox="1"/>
          <p:nvPr/>
        </p:nvSpPr>
        <p:spPr>
          <a:xfrm>
            <a:off x="1912726" y="7297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www.ebi.ac.uk</a:t>
            </a:r>
            <a:r>
              <a:rPr lang="en-US" dirty="0"/>
              <a:t>/Tools/</a:t>
            </a:r>
            <a:r>
              <a:rPr lang="en-US" dirty="0" err="1"/>
              <a:t>msa</a:t>
            </a:r>
            <a:r>
              <a:rPr lang="en-US" dirty="0"/>
              <a:t>/clustalw2/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34D1-F7C6-2545-8BB3-ED9D74F35DD6}"/>
              </a:ext>
            </a:extLst>
          </p:cNvPr>
          <p:cNvSpPr txBox="1"/>
          <p:nvPr/>
        </p:nvSpPr>
        <p:spPr>
          <a:xfrm>
            <a:off x="914753" y="5068236"/>
            <a:ext cx="5176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이의 장단점을 개선한 많은 알고리즘이 존재한다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MUSCLE, PROBCONS, T-COFFEE, PROMALS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ClustalO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BDA60-A862-A84C-889D-12DAF0DDD3F8}"/>
              </a:ext>
            </a:extLst>
          </p:cNvPr>
          <p:cNvSpPr txBox="1"/>
          <p:nvPr/>
        </p:nvSpPr>
        <p:spPr>
          <a:xfrm>
            <a:off x="891045" y="6209257"/>
            <a:ext cx="688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일반적으로는 최신의 알고리즘이 좀 더 정확한 </a:t>
            </a:r>
            <a:r>
              <a:rPr kumimoji="1" lang="en-US" altLang="ko-KR" b="1" dirty="0"/>
              <a:t>MSA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만들어 낸다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061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38AE817-C66A-9D40-9495-998EFE3CE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3"/>
          <a:stretch/>
        </p:blipFill>
        <p:spPr>
          <a:xfrm>
            <a:off x="-142540" y="1473797"/>
            <a:ext cx="4470094" cy="2947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8E643C-3638-4F47-A3FF-9C1A41B7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>
                <a:latin typeface="Arial"/>
                <a:cs typeface="Arial"/>
              </a:rPr>
              <a:t>물론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수 있는 웹 서버들이 존재하지만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CFEE4-741B-244A-9EE0-58D94CC1E6AA}"/>
              </a:ext>
            </a:extLst>
          </p:cNvPr>
          <p:cNvSpPr txBox="1"/>
          <p:nvPr/>
        </p:nvSpPr>
        <p:spPr>
          <a:xfrm>
            <a:off x="774549" y="4421597"/>
            <a:ext cx="21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tcoffee.crg.cat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69E9B84-A62C-3B43-99FF-26762487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54" y="1473797"/>
            <a:ext cx="4655850" cy="2968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20931B-F225-744C-A45D-33EE572112B1}"/>
              </a:ext>
            </a:extLst>
          </p:cNvPr>
          <p:cNvSpPr txBox="1"/>
          <p:nvPr/>
        </p:nvSpPr>
        <p:spPr>
          <a:xfrm>
            <a:off x="4145089" y="4455738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msa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clustalo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C97E4-8956-1847-B572-B9AF854DA180}"/>
              </a:ext>
            </a:extLst>
          </p:cNvPr>
          <p:cNvSpPr txBox="1"/>
          <p:nvPr/>
        </p:nvSpPr>
        <p:spPr>
          <a:xfrm>
            <a:off x="0" y="5160261"/>
            <a:ext cx="512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커맨드 라인에서 직접 수행하는 방법을 알아보자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F45AD-FBC2-934B-8136-A9066FD9D9A4}"/>
              </a:ext>
            </a:extLst>
          </p:cNvPr>
          <p:cNvSpPr txBox="1"/>
          <p:nvPr/>
        </p:nvSpPr>
        <p:spPr>
          <a:xfrm>
            <a:off x="0" y="5461312"/>
            <a:ext cx="532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대량의</a:t>
            </a:r>
            <a:r>
              <a:rPr kumimoji="1" lang="ko-KR" altLang="en-US" dirty="0"/>
              <a:t> 데이터를 이용하여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수행해야 한다면 </a:t>
            </a:r>
            <a:endParaRPr kumimoji="1" lang="en-US" altLang="ko-KR" dirty="0"/>
          </a:p>
          <a:p>
            <a:r>
              <a:rPr kumimoji="1" lang="ko-KR" altLang="en-US" dirty="0"/>
              <a:t>커맨드 라인에서 수행하는 것이 가장 효율적 </a:t>
            </a:r>
            <a:endParaRPr kumimoji="1" lang="en-US" altLang="ko-KR" dirty="0"/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15630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E8BCE5-4231-704F-826C-6ED9D3C1B029}"/>
              </a:ext>
            </a:extLst>
          </p:cNvPr>
          <p:cNvSpPr txBox="1"/>
          <p:nvPr/>
        </p:nvSpPr>
        <p:spPr>
          <a:xfrm>
            <a:off x="997322" y="2995614"/>
            <a:ext cx="7346729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Windows (Git for Windows)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7B2E761-E748-664D-BCCC-1A91598A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517" y="4050008"/>
            <a:ext cx="4371196" cy="2600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C68C4D-AD00-CA4F-AF0C-65043AE7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21" y="4082448"/>
            <a:ext cx="3773196" cy="2207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A4266-3A16-8E40-8317-144B00511F46}"/>
              </a:ext>
            </a:extLst>
          </p:cNvPr>
          <p:cNvSpPr txBox="1"/>
          <p:nvPr/>
        </p:nvSpPr>
        <p:spPr>
          <a:xfrm>
            <a:off x="897491" y="-233550"/>
            <a:ext cx="7346729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Ubuntu Linux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6AC8393-4FE5-1749-B9A1-9D79537CE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91" y="1045948"/>
            <a:ext cx="3076550" cy="180516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897C6FD-3380-B848-B269-9A97CF961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906" y="1025328"/>
            <a:ext cx="3617346" cy="24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33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827051-B152-1B45-90A4-54B5A9E9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8" y="-375153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일단 분석의 대상이 될 서열을 준비하자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5A41E-F435-C04D-AC0B-67292D19659C}"/>
              </a:ext>
            </a:extLst>
          </p:cNvPr>
          <p:cNvSpPr txBox="1"/>
          <p:nvPr/>
        </p:nvSpPr>
        <p:spPr>
          <a:xfrm>
            <a:off x="480792" y="686288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시국에</a:t>
            </a:r>
            <a:r>
              <a:rPr kumimoji="1" lang="ko-KR" altLang="en-US" b="1" dirty="0"/>
              <a:t> 맞추어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코로나바이러스의 스파이크 단백질의 서열을 분석해보자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C6E65-84AE-2442-B8DB-9D8F6602097B}"/>
              </a:ext>
            </a:extLst>
          </p:cNvPr>
          <p:cNvSpPr txBox="1"/>
          <p:nvPr/>
        </p:nvSpPr>
        <p:spPr>
          <a:xfrm>
            <a:off x="124155" y="2521780"/>
            <a:ext cx="335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Human SARS-CoV-2 Spike Protein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A9509-9782-1449-A800-342F8450DDC8}"/>
              </a:ext>
            </a:extLst>
          </p:cNvPr>
          <p:cNvSpPr txBox="1"/>
          <p:nvPr/>
        </p:nvSpPr>
        <p:spPr>
          <a:xfrm>
            <a:off x="299338" y="3051561"/>
            <a:ext cx="702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curl –O "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www.uniprot.org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uniprot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/P0DTC2.fasta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154E5-7A98-CE48-A6DC-61195308171B}"/>
              </a:ext>
            </a:extLst>
          </p:cNvPr>
          <p:cNvSpPr txBox="1"/>
          <p:nvPr/>
        </p:nvSpPr>
        <p:spPr>
          <a:xfrm>
            <a:off x="1480694" y="6206961"/>
            <a:ext cx="4898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hlinkClick r:id="rId3"/>
              </a:rPr>
              <a:t>Bovine coronavirus (strain F15) (BCoV) (BCV)</a:t>
            </a:r>
            <a:endParaRPr kumimoji="1" lang="ko-Kore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75BE3-0034-8541-97B2-0B1F7F7AA6C4}"/>
              </a:ext>
            </a:extLst>
          </p:cNvPr>
          <p:cNvSpPr txBox="1"/>
          <p:nvPr/>
        </p:nvSpPr>
        <p:spPr>
          <a:xfrm>
            <a:off x="325916" y="3913335"/>
            <a:ext cx="700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P11224</a:t>
            </a:r>
            <a:endParaRPr kumimoji="1"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39618-6966-9C46-9F70-B355481A3325}"/>
              </a:ext>
            </a:extLst>
          </p:cNvPr>
          <p:cNvSpPr txBox="1"/>
          <p:nvPr/>
        </p:nvSpPr>
        <p:spPr>
          <a:xfrm>
            <a:off x="325916" y="4274166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K9N5Q8</a:t>
            </a:r>
            <a:endParaRPr kumimoji="1"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8D492-B8C3-4F40-8AD0-0F61A492F5A0}"/>
              </a:ext>
            </a:extLst>
          </p:cNvPr>
          <p:cNvSpPr txBox="1"/>
          <p:nvPr/>
        </p:nvSpPr>
        <p:spPr>
          <a:xfrm>
            <a:off x="325916" y="4610489"/>
            <a:ext cx="700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P11223</a:t>
            </a:r>
            <a:endParaRPr kumimoji="1"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5C186-02D4-C541-A61A-64276E31E52E}"/>
              </a:ext>
            </a:extLst>
          </p:cNvPr>
          <p:cNvSpPr txBox="1"/>
          <p:nvPr/>
        </p:nvSpPr>
        <p:spPr>
          <a:xfrm>
            <a:off x="325916" y="491328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P36334</a:t>
            </a:r>
            <a:endParaRPr kumimoji="1"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1D3267-CB54-604D-876F-79488B6AF915}"/>
              </a:ext>
            </a:extLst>
          </p:cNvPr>
          <p:cNvSpPr/>
          <p:nvPr/>
        </p:nvSpPr>
        <p:spPr>
          <a:xfrm>
            <a:off x="325916" y="524251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Q0ZME7</a:t>
            </a:r>
            <a:endParaRPr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D042A-0802-954D-B1A9-8AFF9C57DFF0}"/>
              </a:ext>
            </a:extLst>
          </p:cNvPr>
          <p:cNvSpPr txBox="1"/>
          <p:nvPr/>
        </p:nvSpPr>
        <p:spPr>
          <a:xfrm>
            <a:off x="325916" y="5540323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Q3I5J5</a:t>
            </a:r>
            <a:endParaRPr kumimoji="1"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E5174-18B1-8143-A630-75BD21C81D93}"/>
              </a:ext>
            </a:extLst>
          </p:cNvPr>
          <p:cNvSpPr/>
          <p:nvPr/>
        </p:nvSpPr>
        <p:spPr>
          <a:xfrm>
            <a:off x="325916" y="5856760"/>
            <a:ext cx="7569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Q3LZX1</a:t>
            </a:r>
            <a:endParaRPr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BD22F9-1314-2544-89F9-706068EA0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493" y="1800294"/>
            <a:ext cx="5713244" cy="6463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DD478-EC89-5E4C-9D3E-20149DA1542B}"/>
              </a:ext>
            </a:extLst>
          </p:cNvPr>
          <p:cNvSpPr txBox="1"/>
          <p:nvPr/>
        </p:nvSpPr>
        <p:spPr>
          <a:xfrm>
            <a:off x="534493" y="1366479"/>
            <a:ext cx="329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D5401A-E384-7040-B1B3-DA6BDB9197F2}"/>
              </a:ext>
            </a:extLst>
          </p:cNvPr>
          <p:cNvSpPr txBox="1"/>
          <p:nvPr/>
        </p:nvSpPr>
        <p:spPr>
          <a:xfrm>
            <a:off x="1480694" y="3897493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2"/>
              </a:rPr>
              <a:t>Murine coronavirus (strain A59) (MHV-A59) (Murine hepatitis virus)</a:t>
            </a:r>
            <a:endParaRPr kumimoji="1" lang="ko-Kore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4231B3-43C0-E34A-A853-70A759B6D8E2}"/>
              </a:ext>
            </a:extLst>
          </p:cNvPr>
          <p:cNvSpPr txBox="1"/>
          <p:nvPr/>
        </p:nvSpPr>
        <p:spPr>
          <a:xfrm>
            <a:off x="1480694" y="4266825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hlinkClick r:id="rId13"/>
              </a:rPr>
              <a:t>Middle East respiratory syndrome-related coronavirus</a:t>
            </a:r>
            <a:endParaRPr kumimoji="1" lang="ko-Kore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E6BC7-1E55-9241-A020-0629E41E70C8}"/>
              </a:ext>
            </a:extLst>
          </p:cNvPr>
          <p:cNvSpPr txBox="1"/>
          <p:nvPr/>
        </p:nvSpPr>
        <p:spPr>
          <a:xfrm>
            <a:off x="1480694" y="4591017"/>
            <a:ext cx="3657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4"/>
              </a:rPr>
              <a:t>Avian infectious bronchitis virus (strain Beaudette) (IBV)</a:t>
            </a:r>
            <a:endParaRPr kumimoji="1" lang="ko-Kore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0C322-DE09-AA41-B387-A8E1067DEE7B}"/>
              </a:ext>
            </a:extLst>
          </p:cNvPr>
          <p:cNvSpPr txBox="1"/>
          <p:nvPr/>
        </p:nvSpPr>
        <p:spPr>
          <a:xfrm>
            <a:off x="1480694" y="4915873"/>
            <a:ext cx="2632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5"/>
              </a:rPr>
              <a:t>Human coronavirus OC43 (HCoV-OC43)</a:t>
            </a:r>
            <a:endParaRPr kumimoji="1" lang="ko-Kore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CC4842-322F-7C42-B00B-6DF9AE4AE11A}"/>
              </a:ext>
            </a:extLst>
          </p:cNvPr>
          <p:cNvSpPr txBox="1"/>
          <p:nvPr/>
        </p:nvSpPr>
        <p:spPr>
          <a:xfrm>
            <a:off x="1480694" y="5222312"/>
            <a:ext cx="3407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6"/>
              </a:rPr>
              <a:t>Human coronavirus HKU1 (isolate N5) (HCoV-HKU1)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AB1522-484A-2048-974D-CF4D335987C9}"/>
              </a:ext>
            </a:extLst>
          </p:cNvPr>
          <p:cNvSpPr txBox="1"/>
          <p:nvPr/>
        </p:nvSpPr>
        <p:spPr>
          <a:xfrm>
            <a:off x="1480694" y="5547832"/>
            <a:ext cx="2983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7"/>
              </a:rPr>
              <a:t>Bat coronavirus Rp3/2004 (BtCoV/Rp3/2004</a:t>
            </a:r>
            <a:r>
              <a:rPr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91FD12-F9AA-0D4E-AB5D-AF8E40762FA1}"/>
              </a:ext>
            </a:extLst>
          </p:cNvPr>
          <p:cNvSpPr txBox="1"/>
          <p:nvPr/>
        </p:nvSpPr>
        <p:spPr>
          <a:xfrm>
            <a:off x="1480694" y="5888575"/>
            <a:ext cx="390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8"/>
              </a:rPr>
              <a:t>Bat coronavirus HKU3 (BtCoV) (SARS-like coronavirus HKU3)</a:t>
            </a:r>
            <a:endParaRPr kumimoji="1" lang="ko-Kore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E1DAD0-D23F-3541-843E-61E1E8AA8E56}"/>
              </a:ext>
            </a:extLst>
          </p:cNvPr>
          <p:cNvSpPr/>
          <p:nvPr/>
        </p:nvSpPr>
        <p:spPr>
          <a:xfrm>
            <a:off x="325916" y="6159413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/>
              </a:rPr>
              <a:t>P25190</a:t>
            </a:r>
            <a:endParaRPr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92B65-1860-6049-9C9A-C22EB8315488}"/>
              </a:ext>
            </a:extLst>
          </p:cNvPr>
          <p:cNvSpPr/>
          <p:nvPr/>
        </p:nvSpPr>
        <p:spPr>
          <a:xfrm>
            <a:off x="3940983" y="2536228"/>
            <a:ext cx="461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https://www.uniprot.org/uniprot/P0DTC2.fasta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18D99-2B73-874C-ABA0-5E7BD3C90EBA}"/>
              </a:ext>
            </a:extLst>
          </p:cNvPr>
          <p:cNvSpPr txBox="1"/>
          <p:nvPr/>
        </p:nvSpPr>
        <p:spPr>
          <a:xfrm>
            <a:off x="294305" y="3515457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hlinkClick r:id="rId20"/>
              </a:rPr>
              <a:t>P59594</a:t>
            </a:r>
            <a:endParaRPr kumimoji="1" lang="ko-Kore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2AB5-9F94-3B42-BCF5-2BA028E63815}"/>
              </a:ext>
            </a:extLst>
          </p:cNvPr>
          <p:cNvSpPr txBox="1"/>
          <p:nvPr/>
        </p:nvSpPr>
        <p:spPr>
          <a:xfrm>
            <a:off x="1480694" y="3544003"/>
            <a:ext cx="2133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hlinkClick r:id="rId20"/>
              </a:rPr>
              <a:t>Human SARS-</a:t>
            </a:r>
            <a:r>
              <a:rPr kumimoji="1" lang="en-US" altLang="ko-Kore-KR" sz="1200" dirty="0" err="1">
                <a:hlinkClick r:id="rId20"/>
              </a:rPr>
              <a:t>CoV</a:t>
            </a:r>
            <a:r>
              <a:rPr kumimoji="1" lang="en-US" altLang="ko-Kore-KR" sz="1200" dirty="0">
                <a:hlinkClick r:id="rId20"/>
              </a:rPr>
              <a:t> Spike Protein</a:t>
            </a:r>
            <a:endParaRPr kumimoji="1" lang="ko-Kore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B06E-9733-B348-B0E3-ED26B0E2BCCE}"/>
              </a:ext>
            </a:extLst>
          </p:cNvPr>
          <p:cNvSpPr/>
          <p:nvPr/>
        </p:nvSpPr>
        <p:spPr>
          <a:xfrm>
            <a:off x="231487" y="6483960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dirty="0">
                <a:hlinkClick r:id="rId21"/>
              </a:rPr>
              <a:t>A0A6G6A2R8</a:t>
            </a:r>
            <a:endParaRPr lang="ko-Kore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0A8BA4-BFE7-1445-976F-73FB3E247D47}"/>
              </a:ext>
            </a:extLst>
          </p:cNvPr>
          <p:cNvSpPr txBox="1"/>
          <p:nvPr/>
        </p:nvSpPr>
        <p:spPr>
          <a:xfrm>
            <a:off x="1491759" y="6495412"/>
            <a:ext cx="4898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hlinkClick r:id="rId21"/>
              </a:rPr>
              <a:t>Pangolin coronavirus</a:t>
            </a:r>
            <a:endParaRPr kumimoji="1" lang="ko-Kore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C3A9C-860A-7544-B42B-629012766870}"/>
              </a:ext>
            </a:extLst>
          </p:cNvPr>
          <p:cNvSpPr txBox="1"/>
          <p:nvPr/>
        </p:nvSpPr>
        <p:spPr>
          <a:xfrm>
            <a:off x="6030688" y="4344794"/>
            <a:ext cx="3147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여러 종류의 코로나바이러스</a:t>
            </a:r>
            <a:endParaRPr kumimoji="1" lang="en-US" altLang="ko-KR" b="1" dirty="0"/>
          </a:p>
          <a:p>
            <a:r>
              <a:rPr kumimoji="1" lang="ko-KR" altLang="en-US" b="1" dirty="0"/>
              <a:t>스파이크 단백질의 서열을</a:t>
            </a:r>
            <a:endParaRPr kumimoji="1" lang="en-US" altLang="ko-Kore-KR" b="1" dirty="0"/>
          </a:p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명령어로 다운로드하자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339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89C39B4-57EA-2F4C-8075-DAAC6ED7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8176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Uniprot</a:t>
            </a:r>
            <a:r>
              <a:rPr lang="en-US" sz="3600" b="1" dirty="0">
                <a:latin typeface="Arial"/>
                <a:cs typeface="Arial"/>
              </a:rPr>
              <a:t> Id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이용하여 다 다운받자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6216D5-41BC-4C4A-ADC0-919CCC98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01" y="937363"/>
            <a:ext cx="3715880" cy="56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33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FE1E4-A5AF-7447-9C10-460CDECAF4DA}"/>
              </a:ext>
            </a:extLst>
          </p:cNvPr>
          <p:cNvSpPr txBox="1"/>
          <p:nvPr/>
        </p:nvSpPr>
        <p:spPr>
          <a:xfrm>
            <a:off x="246993" y="1443390"/>
            <a:ext cx="828464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&gt;sp|K9N5Q8|SPIKE_MERS1 Spike glycoprotein OS=Middle East respiratory syndrome-related coronavirus (isolate United Kingdom/H123990006/2012) OX=1263720 GN=S PE=1 SV=1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MIHSVFLLMFLLTPTESYVDVGPDSVKSACIEVDIQQTFFDKTWPRPIDVSKADGIIYPQ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GRTYSNITITYQGLFPYQGDHGDMYVYSAGHATGTTPQKLFVANYSQDVKQFANGFVVRI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GAAANSTGTVIISPSTSATIRKIYPAFMLGSSVGNFSDGKMGRFFNHTLVLLPDGCGTLL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RAFYCILEPRSGNHCPAGNSYTSFATYHTPATDCSDGNYNRNASLNSFKEYFNLRNCTFM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YTYNITEDEILEWFGITQTAQGVHLFSSRYVDLYGGNMFQFATLPVYDTIKYYSIIPHSI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RSIQSDRKAWAAFYVYKLQPLTFLLDFSVDGYIRRAIDCGFNDLSQLHCSYESFDVESGV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YSVSSFEAKPSGSVVEQAEGVECDFSPLLSGTPPQVYNFKRLVFTNCNYNLTKLLSLFSV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NDFTCSQISPAAIASNCYSSLILDYFSYPLSMKSDLSVSSAGPISQFNYKQSFSNPTCLI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LATVPHNLTTITKPLKYSYINKCSRFLSDDRTEVPQLVNANQYSPCVSIVPSTVWEDGDY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YRKQLSPLEGGGWLVASGSTVAMTEQLQMGFGITVQYGTDTNSVCPKLEFANDTKIASQL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GNCVEYSLYGVSGRGVFQNCTAVGVRQQRFVYDAYQNLVGYYSDDGNYYCLRACVSVPVS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VIYDKETKTHATLFGSVACEHISSTMSQYSRSTRSMLKRRDSTYGPLQTPVGCVLGLVNS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SLFVEDCKLPLGQSLCALPDTPSTLTPRSVRSVPGEMRLASIAFNHPIQVDQLNSSYFKL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SIPTNFSFGVTQEYIQTTIQKVTVDCKQYVCNGFQKCEQLLREYGQFCSKINQALHGANL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RQDDSVRNLFASVKSSQSSPIIPGFGGDFNLTLLEPVSISTGSRSARSAIEDLLFDKVTI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ADPGYMQGYDDCMQQGPASARDLICAQYVAGYKVLPPLMDVNMEAAYTSSLLGSIAGVGW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TAGLSSFAAIPFAQSIFYRLNGVGITQQVLSENQKLIANKFNQALGAMQTGFTTTNEAFH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KVQDAVNNNAQALSKLASELSNTFGAISASIGDIIQRLDVLEQDAQIDRLINGRLTTLNA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FVAQQLVRSESAALSAQLAKDKVNECVKAQSKRSGFCGQGTHIVSFVVNAPNGLYFMHVG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YYPSNHIEVVSAYGLCDAANPTNCIAPVNGYFIKTNNTRIVDEWSYTGSSFYAPEPITSL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NTKYVAPQVTYQNISTNLPPPLLGNSTGIDFQDELDEFFKNVSTSIPNFGSLTQINTTLL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DLTYEMLSLQQVVKALNESYIDLKELGNYTYYNKWPWYIWLGFIAGLVALALCVFFILCC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TGCGTNCMGKLKCNRCCDRYEEYDLEPHKVHVH</a:t>
            </a:r>
          </a:p>
          <a:p>
            <a:r>
              <a:rPr kumimoji="1" lang="en" altLang="ko-Kore-KR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&gt;sp|P0DTC2|SPIKE_SARS2 Spike glycoprotein OS=Severe acute respiratory syndrome coronavirus 2 OX=2697049 GN=S PE=1 SV=1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MFVFLVLLPLVSSQCVNLTTRTQLPPAYTNSFTRGVYYPDKVFRSSVLHSTQDLFLPFFS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NVTWFHAIHVSGTNGTKRFDNPVLPFNDGVYFASTEKSNIIRGWIFGTTLDSKTQSLLIV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NNATNVVIKVCEFQFCNDPFLGVYYHKNNKSWMESEFRVYSSANNCTFEYVSQPFLMDLE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GKQGNFKNLREFVFKNIDGYFKIYSKHTPINLVRDLPQGFSALEPLVDLPIGINITRFQT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LLALHRSYLTPGDSSSGWTAGAAAYYVGYLQPRTFLLKYNENGTITDAVDCALDPLSETK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CTLKSFTVEKGIYQTSNFRVQPTESIVRFPNITNLCPFGEVFNATRFASVYAWNRKRISN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CVADYSVLYNSASFSTFKCYGVSPTKLNDLCFTNVYADSFVIRGDEVRQIAPGQTGKIAD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YNYKLPDDFTGCVIAWNSNNLDSKVGGNYNYLYRLFRKSNLKPFERDISTEIYQAGSTPC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NGVEGFNCYFPLQSYGFQPTNGVGYQPYRVVVLSFELLHAPATVCGPKKSTNLVKNKCVN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FNFNGLTGTGVLTESNKKFLPFQQFGRDIADTTDAVRDPQTLEILDITPCSFGGVSVITP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GTNTSNQVAVLYQDVNCTEVPVAIHADQLTPTWRVYSTGSNVFQTRAGCLIGAEHVNNSY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ECDIPIGAGICASYQTQTNSPRRARSVASQSIIAYTMSLGAENSVAYSNNSIAIPTNFTI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SVTTEILPVSMTKTSVDCTMYICGDSTECSNLLLQYGSFCTQLNRALTGIAVEQDKNTQE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VFAQVKQIYKTPPIKDFGGFNFSQILPDPSKPSKRSFIEDLLFNKVTLADAGFIKQYGDC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LGDIAARDLICAQKFNGLTVLPPLLTDEMIAQYTSALLAGTITSGWTFGAGAALQIPFAM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QMAYRFNGIGVTQNVLYENQKLIANQFNSAIGKIQDSLSSTASALGKLQDVVNQNAQALN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TLVKQLSSNFGAISSVLNDILSRLDKVEAEVQIDRLITGRLQSLQTYVTQQLIRAAEIRA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SANLAATKMSECVLGQSKRVDFCGKGYHLMSFPQSAPHGVVFLHVTYVPAQEKNFTTAPA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ICHDGKAHFPREGVFVSNGTHWFVTQRNFYEPQIITTDNTFVSGNCDVVIGIVNNTVYDP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LQPELDSFKEELDKYFKNHTSPDVDLGDISGINASVVNIQKEIDRLNEVAKNLNESLIDL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QELGKYEQYIKWPWYIWLGFIAGLIAIVMVTIMLCCMTSCCSCLKGCCSCGSCCKFDEDD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SEPVLKGVKLHYT</a:t>
            </a:r>
          </a:p>
          <a:p>
            <a:r>
              <a:rPr kumimoji="1" lang="en" altLang="ko-Kore-KR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&gt;sp|P11224|SPIKE_CVMA5 Spike glycoprotein OS=Murine coronavirus (strain A59) OX=11142 GN=S PE=1 SV=2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MLFVFILFLPSCLGYIGDFRCIQLVNSNGANVSAPSISTETVEVSQGLGTYYVLDRVYLN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ATLLLTGYYPVDGSKFRNLALRGTNSVSLSWFQPPYLNQFNDGIFAKVQNLKTSTPSGAT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308538" y="-81745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위한 파일 포맷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565" y="1140639"/>
            <a:ext cx="15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Multifasta</a:t>
            </a:r>
            <a:r>
              <a:rPr lang="en-US" b="1" dirty="0"/>
              <a:t> file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7669" y="14176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헤더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9730" y="26366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서열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BB434-6965-704F-A953-2038AB1CFF33}"/>
              </a:ext>
            </a:extLst>
          </p:cNvPr>
          <p:cNvSpPr txBox="1"/>
          <p:nvPr/>
        </p:nvSpPr>
        <p:spPr>
          <a:xfrm>
            <a:off x="6274731" y="3920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헤더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5D1D96-DDFC-DC4E-BB5E-3B3D599556DB}"/>
              </a:ext>
            </a:extLst>
          </p:cNvPr>
          <p:cNvSpPr txBox="1"/>
          <p:nvPr/>
        </p:nvSpPr>
        <p:spPr>
          <a:xfrm>
            <a:off x="3473184" y="54146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서열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2BE59-0A5B-2B44-AEB4-3C3D43F309AD}"/>
              </a:ext>
            </a:extLst>
          </p:cNvPr>
          <p:cNvSpPr txBox="1"/>
          <p:nvPr/>
        </p:nvSpPr>
        <p:spPr>
          <a:xfrm>
            <a:off x="5439158" y="63541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헤더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6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61204-FC36-A441-B3EA-D4F20B8F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7928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서열 준비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5C09A-C4C6-6141-B5C4-85BF5D26ABEA}"/>
              </a:ext>
            </a:extLst>
          </p:cNvPr>
          <p:cNvSpPr txBox="1"/>
          <p:nvPr/>
        </p:nvSpPr>
        <p:spPr>
          <a:xfrm>
            <a:off x="150607" y="944885"/>
            <a:ext cx="593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ko-KR" altLang="en-US" dirty="0"/>
              <a:t>명령을 이용하여 모든 </a:t>
            </a:r>
            <a:r>
              <a:rPr kumimoji="1" lang="en-US" altLang="ko-KR" dirty="0" err="1"/>
              <a:t>fasta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</a:t>
            </a:r>
            <a:r>
              <a:rPr kumimoji="1" lang="en-US" altLang="ko-KR" dirty="0" err="1"/>
              <a:t>Spike.fa</a:t>
            </a:r>
            <a:r>
              <a:rPr kumimoji="1" lang="ko-KR" altLang="en-US" dirty="0"/>
              <a:t>파일로 합침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13A79-8C56-834D-A1E6-FC99FCDA1BCC}"/>
              </a:ext>
            </a:extLst>
          </p:cNvPr>
          <p:cNvSpPr txBox="1"/>
          <p:nvPr/>
        </p:nvSpPr>
        <p:spPr>
          <a:xfrm>
            <a:off x="0" y="2547189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합쳐졌는지 확인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F3A38B-CA62-D34F-BB18-ABD24E326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" y="1369396"/>
            <a:ext cx="8823550" cy="99312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AE8A733-F250-EA4E-84CB-7DEE99BF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7" y="2874076"/>
            <a:ext cx="5281930" cy="3983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87399A-CD64-6C42-AB1F-B6B85E1D27D3}"/>
              </a:ext>
            </a:extLst>
          </p:cNvPr>
          <p:cNvSpPr txBox="1"/>
          <p:nvPr/>
        </p:nvSpPr>
        <p:spPr>
          <a:xfrm>
            <a:off x="2791572" y="2433633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FF00"/>
                </a:solidFill>
              </a:rPr>
              <a:t>여기서</a:t>
            </a:r>
            <a:r>
              <a:rPr kumimoji="1" lang="ko-KR" altLang="en-US" b="1" dirty="0">
                <a:solidFill>
                  <a:srgbClr val="FFFF00"/>
                </a:solidFill>
              </a:rPr>
              <a:t> </a:t>
            </a:r>
            <a:r>
              <a:rPr kumimoji="1" lang="en-US" altLang="ko-KR" b="1" dirty="0">
                <a:solidFill>
                  <a:srgbClr val="FFFF00"/>
                </a:solidFill>
              </a:rPr>
              <a:t>‘</a:t>
            </a:r>
            <a:r>
              <a:rPr kumimoji="1" lang="en-US" altLang="ko-KR" b="1" dirty="0" err="1">
                <a:solidFill>
                  <a:srgbClr val="FFFF00"/>
                </a:solidFill>
              </a:rPr>
              <a:t>Spike.fasta</a:t>
            </a:r>
            <a:r>
              <a:rPr kumimoji="1" lang="en-US" altLang="ko-KR" b="1" dirty="0">
                <a:solidFill>
                  <a:srgbClr val="FFFF00"/>
                </a:solidFill>
              </a:rPr>
              <a:t>’</a:t>
            </a:r>
            <a:r>
              <a:rPr kumimoji="1" lang="ko-KR" altLang="en-US" b="1" dirty="0" err="1">
                <a:solidFill>
                  <a:srgbClr val="FFFF00"/>
                </a:solidFill>
              </a:rPr>
              <a:t>를</a:t>
            </a:r>
            <a:r>
              <a:rPr kumimoji="1" lang="ko-KR" altLang="en-US" b="1" dirty="0">
                <a:solidFill>
                  <a:srgbClr val="FFFF00"/>
                </a:solidFill>
              </a:rPr>
              <a:t> 치면 안됨</a:t>
            </a:r>
            <a:r>
              <a:rPr kumimoji="1" lang="en-US" altLang="ko-KR" b="1" dirty="0">
                <a:solidFill>
                  <a:srgbClr val="FFFF00"/>
                </a:solidFill>
              </a:rPr>
              <a:t>.</a:t>
            </a:r>
            <a:r>
              <a:rPr kumimoji="1" lang="ko-KR" altLang="en-US" b="1" dirty="0">
                <a:solidFill>
                  <a:srgbClr val="FFFF00"/>
                </a:solidFill>
              </a:rPr>
              <a:t> 왜</a:t>
            </a:r>
            <a:r>
              <a:rPr kumimoji="1" lang="en-US" altLang="ko-KR" b="1" dirty="0">
                <a:solidFill>
                  <a:srgbClr val="FFFF00"/>
                </a:solidFill>
              </a:rPr>
              <a:t>?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93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61204-FC36-A441-B3EA-D4F20B8F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7928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소프트웨어 다운로드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5C09A-C4C6-6141-B5C4-85BF5D26ABEA}"/>
              </a:ext>
            </a:extLst>
          </p:cNvPr>
          <p:cNvSpPr txBox="1"/>
          <p:nvPr/>
        </p:nvSpPr>
        <p:spPr>
          <a:xfrm>
            <a:off x="150607" y="944885"/>
            <a:ext cx="56220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많은 종류의 </a:t>
            </a:r>
            <a:r>
              <a:rPr kumimoji="1" lang="en-US" altLang="ko-KR" b="1" dirty="0"/>
              <a:t>MSA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수행하는 소프트웨어가 있지만</a:t>
            </a:r>
            <a:r>
              <a:rPr kumimoji="1" lang="en-US" altLang="ko-KR" b="1" dirty="0"/>
              <a:t>…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Omega)</a:t>
            </a:r>
          </a:p>
          <a:p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www.clustal.org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/omega/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492509-99F6-CE4F-BCD7-BBDA1DD6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9" y="2119107"/>
            <a:ext cx="9144000" cy="4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11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201B1C-186F-6F4A-B448-A37C2CC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09661" y="-366007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ClustalO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339CD-E35A-EF42-B13B-A140F537DE7E}"/>
              </a:ext>
            </a:extLst>
          </p:cNvPr>
          <p:cNvSpPr txBox="1"/>
          <p:nvPr/>
        </p:nvSpPr>
        <p:spPr>
          <a:xfrm>
            <a:off x="344244" y="117258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다운로드 </a:t>
            </a:r>
            <a:endParaRPr kumimoji="1" lang="ko-Kore-KR" altLang="en-US" b="1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E35CD6F-9AA8-024F-93FB-C84A04218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44" y="1541915"/>
            <a:ext cx="7319872" cy="4470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5CEE6A-0233-8441-98AF-606BCB5F36A8}"/>
              </a:ext>
            </a:extLst>
          </p:cNvPr>
          <p:cNvSpPr txBox="1"/>
          <p:nvPr/>
        </p:nvSpPr>
        <p:spPr>
          <a:xfrm>
            <a:off x="1832256" y="2522484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FF00"/>
                </a:solidFill>
              </a:rPr>
              <a:t>데이터가 있는 디렉토리에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r>
              <a:rPr kumimoji="1" lang="ko-KR" altLang="en-US" b="1" dirty="0">
                <a:solidFill>
                  <a:srgbClr val="FFFF00"/>
                </a:solidFill>
              </a:rPr>
              <a:t>에서 다운로드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8CE10-E425-D642-9B3F-DF6F367AEB83}"/>
              </a:ext>
            </a:extLst>
          </p:cNvPr>
          <p:cNvSpPr txBox="1"/>
          <p:nvPr/>
        </p:nvSpPr>
        <p:spPr>
          <a:xfrm>
            <a:off x="3675716" y="432190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FF00"/>
                </a:solidFill>
              </a:rPr>
              <a:t>이름을</a:t>
            </a:r>
            <a:r>
              <a:rPr kumimoji="1" lang="ko-KR" altLang="en-US" b="1" dirty="0">
                <a:solidFill>
                  <a:srgbClr val="FFFF00"/>
                </a:solidFill>
              </a:rPr>
              <a:t> 바꿈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0D36D-8899-5242-8438-151A0D189807}"/>
              </a:ext>
            </a:extLst>
          </p:cNvPr>
          <p:cNvSpPr txBox="1"/>
          <p:nvPr/>
        </p:nvSpPr>
        <p:spPr>
          <a:xfrm>
            <a:off x="2209855" y="487589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FF00"/>
                </a:solidFill>
              </a:rPr>
              <a:t>실행</a:t>
            </a:r>
            <a:r>
              <a:rPr kumimoji="1" lang="ko-KR" altLang="en-US" b="1" dirty="0">
                <a:solidFill>
                  <a:srgbClr val="FFFF00"/>
                </a:solidFill>
              </a:rPr>
              <a:t> 권한을 줌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1AF03-57B3-BA4E-A8B6-2EF44D57D3F2}"/>
              </a:ext>
            </a:extLst>
          </p:cNvPr>
          <p:cNvSpPr txBox="1"/>
          <p:nvPr/>
        </p:nvSpPr>
        <p:spPr>
          <a:xfrm>
            <a:off x="2272656" y="5460089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FF00"/>
                </a:solidFill>
              </a:rPr>
              <a:t>버전</a:t>
            </a:r>
            <a:r>
              <a:rPr kumimoji="1" lang="ko-KR" altLang="en-US" b="1" dirty="0">
                <a:solidFill>
                  <a:srgbClr val="FFFF00"/>
                </a:solidFill>
              </a:rPr>
              <a:t> 체크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A0BE2-856D-7349-9E00-8E3E8656E152}"/>
              </a:ext>
            </a:extLst>
          </p:cNvPr>
          <p:cNvSpPr txBox="1"/>
          <p:nvPr/>
        </p:nvSpPr>
        <p:spPr>
          <a:xfrm>
            <a:off x="341117" y="6102205"/>
            <a:ext cx="6694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리눅스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3"/>
              </a:rPr>
              <a:t>http://www.clustal.org/omega/clustalo-1.2.4-Ubuntu-x86_64</a:t>
            </a:r>
            <a:endParaRPr kumimoji="1" lang="en" altLang="ko-KR" dirty="0"/>
          </a:p>
          <a:p>
            <a:r>
              <a:rPr kumimoji="1" lang="ko-KR" altLang="en-US" dirty="0"/>
              <a:t>윈도우 </a:t>
            </a:r>
            <a:r>
              <a:rPr kumimoji="1" lang="en" altLang="ko-KR" dirty="0">
                <a:hlinkClick r:id="rId4"/>
              </a:rPr>
              <a:t>http://www.clustal.org/omega/clustal-omega-1.2.2-win64.zip</a:t>
            </a:r>
            <a:endParaRPr kumimoji="1" lang="en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341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6A8AA6-BA8F-6148-9003-D3B7336E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12124" y="-351259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ClustalO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A5A43-D51C-CC4E-A31E-B39DFD1A4E09}"/>
              </a:ext>
            </a:extLst>
          </p:cNvPr>
          <p:cNvSpPr txBox="1"/>
          <p:nvPr/>
        </p:nvSpPr>
        <p:spPr>
          <a:xfrm>
            <a:off x="268941" y="957724"/>
            <a:ext cx="6301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윈도우용이면</a:t>
            </a:r>
            <a:r>
              <a:rPr kumimoji="1" lang="en-US" altLang="ko-Kore-KR" b="1" dirty="0"/>
              <a:t> </a:t>
            </a:r>
            <a:r>
              <a:rPr kumimoji="1" lang="ko-KR" altLang="en-US" b="1" dirty="0"/>
              <a:t>압축을 풀고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데이터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파일이 있는 폴더로 옮김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리눅스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맥 용이면 이름을</a:t>
            </a:r>
            <a:r>
              <a:rPr kumimoji="1" lang="en-US" altLang="ko-KR" b="1" dirty="0"/>
              <a:t> </a:t>
            </a:r>
            <a:r>
              <a:rPr kumimoji="1" lang="en-US" altLang="ko-KR" b="1" dirty="0" err="1"/>
              <a:t>clustalo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로 바꾸고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D326C-1753-534A-A73B-899436027B02}"/>
              </a:ext>
            </a:extLst>
          </p:cNvPr>
          <p:cNvSpPr txBox="1"/>
          <p:nvPr/>
        </p:nvSpPr>
        <p:spPr>
          <a:xfrm>
            <a:off x="268941" y="2052196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mv clustalo-1.2.4-Ubuntu-x86_64 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70840-DDF5-B44C-8032-99CCDF4BA22F}"/>
              </a:ext>
            </a:extLst>
          </p:cNvPr>
          <p:cNvSpPr txBox="1"/>
          <p:nvPr/>
        </p:nvSpPr>
        <p:spPr>
          <a:xfrm>
            <a:off x="215153" y="3021692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실행 권한을 줌</a:t>
            </a:r>
            <a:endParaRPr kumimoji="1" lang="en-US" altLang="ko-KR" b="1" dirty="0"/>
          </a:p>
          <a:p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chmod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+x 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A41CD-95CB-0F41-A865-CB7CAC4BD410}"/>
              </a:ext>
            </a:extLst>
          </p:cNvPr>
          <p:cNvSpPr txBox="1"/>
          <p:nvPr/>
        </p:nvSpPr>
        <p:spPr>
          <a:xfrm>
            <a:off x="215153" y="4779341"/>
            <a:ext cx="190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실행을 위해서는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A56C4-02A0-4C44-91DB-705D3F382EE0}"/>
              </a:ext>
            </a:extLst>
          </p:cNvPr>
          <p:cNvSpPr txBox="1"/>
          <p:nvPr/>
        </p:nvSpPr>
        <p:spPr>
          <a:xfrm>
            <a:off x="215153" y="6253656"/>
            <a:ext cx="670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현재</a:t>
            </a:r>
            <a:r>
              <a:rPr kumimoji="1" lang="ko-KR" altLang="en-US" b="1" dirty="0"/>
              <a:t> 디렉토리에 있는 실행 파일을 실행하기 위해서는 </a:t>
            </a:r>
            <a:r>
              <a:rPr kumimoji="1" lang="en-US" altLang="ko-KR" b="1" dirty="0"/>
              <a:t>./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붙임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158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587DF6-BCCA-F645-BD43-9A3C8A4FD355}"/>
              </a:ext>
            </a:extLst>
          </p:cNvPr>
          <p:cNvSpPr txBox="1"/>
          <p:nvPr/>
        </p:nvSpPr>
        <p:spPr>
          <a:xfrm>
            <a:off x="953619" y="6059060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–in &lt;MSA</a:t>
            </a:r>
            <a:r>
              <a:rPr kumimoji="1" lang="ko-KR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를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할 서열 파일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-o &lt;MSA 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결과를 저장할 파일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E518C4-1972-2544-BDD0-4C653C02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5903" y="-462405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ClustalO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6EE53EF-9C9D-7348-8F48-A93A3E73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58" y="1380412"/>
            <a:ext cx="5432525" cy="4678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49F37-F3C7-4141-89EA-74810F7A96F7}"/>
              </a:ext>
            </a:extLst>
          </p:cNvPr>
          <p:cNvSpPr txBox="1"/>
          <p:nvPr/>
        </p:nvSpPr>
        <p:spPr>
          <a:xfrm>
            <a:off x="953619" y="6488668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–help 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1CA4A-19C6-B945-997F-6F2699B14C5E}"/>
              </a:ext>
            </a:extLst>
          </p:cNvPr>
          <p:cNvSpPr txBox="1"/>
          <p:nvPr/>
        </p:nvSpPr>
        <p:spPr>
          <a:xfrm>
            <a:off x="2891668" y="6488668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사용 가능한 모든 옵션 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D35A4-1EFE-D149-A43D-474DCAF99518}"/>
              </a:ext>
            </a:extLst>
          </p:cNvPr>
          <p:cNvSpPr txBox="1"/>
          <p:nvPr/>
        </p:nvSpPr>
        <p:spPr>
          <a:xfrm>
            <a:off x="372808" y="826414"/>
            <a:ext cx="889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대부분의</a:t>
            </a:r>
            <a:r>
              <a:rPr kumimoji="1" lang="ko-KR" altLang="en-US" b="1" dirty="0"/>
              <a:t> 커맨드 라인에서 돌아가는 소프트웨어는 </a:t>
            </a:r>
            <a:r>
              <a:rPr kumimoji="1" lang="en-US" altLang="ko-KR" b="1" dirty="0"/>
              <a:t>--help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붙이면 사용법이 나온다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3814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6CA920-EF36-0645-B11E-98C3035D7A51}"/>
              </a:ext>
            </a:extLst>
          </p:cNvPr>
          <p:cNvSpPr txBox="1"/>
          <p:nvPr/>
        </p:nvSpPr>
        <p:spPr>
          <a:xfrm>
            <a:off x="1495313" y="376518"/>
            <a:ext cx="378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./</a:t>
            </a:r>
            <a:r>
              <a:rPr kumimoji="1" lang="en-US" altLang="ko-Kore-KR" dirty="0" err="1"/>
              <a:t>clustalo</a:t>
            </a:r>
            <a:r>
              <a:rPr kumimoji="1" lang="en-US" altLang="ko-Kore-KR" dirty="0"/>
              <a:t> –in </a:t>
            </a:r>
            <a:r>
              <a:rPr kumimoji="1" lang="en-US" altLang="ko-Kore-KR" dirty="0" err="1"/>
              <a:t>Spike.fa</a:t>
            </a:r>
            <a:r>
              <a:rPr kumimoji="1" lang="en-US" altLang="ko-Kore-KR" dirty="0"/>
              <a:t> –out Spike-</a:t>
            </a:r>
            <a:r>
              <a:rPr kumimoji="1" lang="en-US" altLang="ko-Kore-KR" dirty="0" err="1"/>
              <a:t>aln.fa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72740-F7D2-2142-ABBC-52737202CA51}"/>
              </a:ext>
            </a:extLst>
          </p:cNvPr>
          <p:cNvSpPr txBox="1"/>
          <p:nvPr/>
        </p:nvSpPr>
        <p:spPr>
          <a:xfrm>
            <a:off x="747719" y="958668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결과를 확인하려면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FE59A-D37D-EC4E-86C6-6038C56E6B87}"/>
              </a:ext>
            </a:extLst>
          </p:cNvPr>
          <p:cNvSpPr txBox="1"/>
          <p:nvPr/>
        </p:nvSpPr>
        <p:spPr>
          <a:xfrm>
            <a:off x="3875225" y="965778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Spike-</a:t>
            </a:r>
            <a:r>
              <a:rPr kumimoji="1" lang="en-US" altLang="ko-Kore-KR" dirty="0" err="1"/>
              <a:t>aln.fa</a:t>
            </a:r>
            <a:r>
              <a:rPr kumimoji="1" lang="en-US" altLang="ko-Kore-KR" dirty="0"/>
              <a:t>  </a:t>
            </a:r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nano Spike-</a:t>
            </a:r>
            <a:r>
              <a:rPr kumimoji="1" lang="en-US" altLang="ko-KR" dirty="0" err="1"/>
              <a:t>aln.fa</a:t>
            </a:r>
            <a:endParaRPr kumimoji="1"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F84DA5E-7A68-664E-87FC-B1127C1F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26" y="1424108"/>
            <a:ext cx="5757092" cy="4782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5A444-F1B3-114D-A8C9-4128DB615B1B}"/>
              </a:ext>
            </a:extLst>
          </p:cNvPr>
          <p:cNvSpPr txBox="1"/>
          <p:nvPr/>
        </p:nvSpPr>
        <p:spPr>
          <a:xfrm>
            <a:off x="747719" y="6302465"/>
            <a:ext cx="683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시퀀스 자체의 갭은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로 표시되어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눈으로 알아보기는 어렵다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4806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119972-6533-FF44-A9B5-FAF62D0D5CD6}"/>
              </a:ext>
            </a:extLst>
          </p:cNvPr>
          <p:cNvSpPr txBox="1"/>
          <p:nvPr/>
        </p:nvSpPr>
        <p:spPr>
          <a:xfrm>
            <a:off x="1423242" y="535444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 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6B301-08E9-E041-ABE2-AADA1EFCA226}"/>
              </a:ext>
            </a:extLst>
          </p:cNvPr>
          <p:cNvSpPr txBox="1"/>
          <p:nvPr/>
        </p:nvSpPr>
        <p:spPr>
          <a:xfrm>
            <a:off x="1128730" y="842847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clustalW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형식으로 </a:t>
            </a:r>
            <a:r>
              <a:rPr kumimoji="1" lang="en-US" altLang="ko-KR" b="1" dirty="0"/>
              <a:t>Alignment </a:t>
            </a:r>
            <a:r>
              <a:rPr kumimoji="1" lang="ko-KR" altLang="en-US" b="1" dirty="0"/>
              <a:t>파일을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출력</a:t>
            </a:r>
            <a:endParaRPr kumimoji="1" lang="ko-Kore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06760-E007-1246-BB71-981C3967C6E2}"/>
              </a:ext>
            </a:extLst>
          </p:cNvPr>
          <p:cNvSpPr txBox="1"/>
          <p:nvPr/>
        </p:nvSpPr>
        <p:spPr>
          <a:xfrm>
            <a:off x="1019503" y="336331"/>
            <a:ext cx="676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Spike.fa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Spike_aln.aln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outfmt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그림 3" descr="텍스트, 검은색, 스크린샷, 명판이(가) 표시된 사진&#10;&#10;자동 생성된 설명">
            <a:extLst>
              <a:ext uri="{FF2B5EF4-FFF2-40B4-BE49-F238E27FC236}">
                <a16:creationId xmlns:a16="http://schemas.microsoft.com/office/drawing/2014/main" id="{E68C1672-9F17-2E47-AF1B-E5E300F4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1212180"/>
            <a:ext cx="4596130" cy="4898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BBB589-816C-E649-A555-5D484FFB5DD9}"/>
              </a:ext>
            </a:extLst>
          </p:cNvPr>
          <p:cNvSpPr txBox="1"/>
          <p:nvPr/>
        </p:nvSpPr>
        <p:spPr>
          <a:xfrm>
            <a:off x="1389077" y="6337003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이들은 텍스트 에디터에서 열어 볼 수 있는 그냥 텍스트 파일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625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92921" y="1143000"/>
            <a:ext cx="6870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현대적인 운영체제는 트리 형태의 파일 구조를 가지고 있음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sz="2000" b="1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49985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파일 시스템 구조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6" name="Picture 25" descr="Screenshot 2014-11-24 14.3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25" y="1805648"/>
            <a:ext cx="8140217" cy="49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4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926E1-D119-1B42-A211-DE4783A49CD0}"/>
              </a:ext>
            </a:extLst>
          </p:cNvPr>
          <p:cNvSpPr txBox="1"/>
          <p:nvPr/>
        </p:nvSpPr>
        <p:spPr>
          <a:xfrm>
            <a:off x="731519" y="5657671"/>
            <a:ext cx="8167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이전보다 좀 낫지만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각각의 서열이 어떤 서열인지 알아보기 어렵다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어디가 보존된 서열이고 어디가 보존되지 않은 서열인지 알아보기가 힘들다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1694F0A-FBE3-8C41-BA73-28213B55B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49" y="529389"/>
            <a:ext cx="4766298" cy="4936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D8285D-79DF-4741-81E1-BBCA5CEF2466}"/>
              </a:ext>
            </a:extLst>
          </p:cNvPr>
          <p:cNvSpPr txBox="1"/>
          <p:nvPr/>
        </p:nvSpPr>
        <p:spPr>
          <a:xfrm>
            <a:off x="854242" y="180474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Spike.fa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Spike_aln.aln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ko-Kore-KR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kumimoji="1" lang="en" altLang="ko-Kore-KR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outfmt</a:t>
            </a:r>
            <a:r>
              <a:rPr kumimoji="1" lang="en" altLang="ko-Kore-KR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en" altLang="ko-Kore-KR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clu</a:t>
            </a:r>
            <a:r>
              <a:rPr kumimoji="1" lang="en" altLang="ko-Kore-KR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kumimoji="1" lang="en" altLang="ko-Kore-KR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resno</a:t>
            </a:r>
            <a:endParaRPr kumimoji="1" lang="ko-Kore-KR" altLang="en-US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4865A-78F0-5C45-84AE-AA17E4664BAD}"/>
              </a:ext>
            </a:extLst>
          </p:cNvPr>
          <p:cNvSpPr txBox="1"/>
          <p:nvPr/>
        </p:nvSpPr>
        <p:spPr>
          <a:xfrm>
            <a:off x="6531184" y="649523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아미노산 번호를 출력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0940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A7FC3-E73F-F745-A170-E2E1B2BF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Jalview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4AF42-3ADB-D344-B704-E27183C2DFB9}"/>
              </a:ext>
            </a:extLst>
          </p:cNvPr>
          <p:cNvSpPr txBox="1"/>
          <p:nvPr/>
        </p:nvSpPr>
        <p:spPr>
          <a:xfrm>
            <a:off x="304800" y="1430877"/>
            <a:ext cx="413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www.jalview.org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getdown</a:t>
            </a:r>
            <a:r>
              <a:rPr kumimoji="1" lang="en" altLang="ko-Kore-KR" dirty="0"/>
              <a:t>/release/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05319-83EA-3C44-9873-8C81ED1A835A}"/>
              </a:ext>
            </a:extLst>
          </p:cNvPr>
          <p:cNvSpPr txBox="1"/>
          <p:nvPr/>
        </p:nvSpPr>
        <p:spPr>
          <a:xfrm>
            <a:off x="1840289" y="5763278"/>
            <a:ext cx="546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Multiple Sequence Alignment Visualization/Editing Tools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B0415-6532-F541-9521-D4DE94770120}"/>
              </a:ext>
            </a:extLst>
          </p:cNvPr>
          <p:cNvSpPr txBox="1"/>
          <p:nvPr/>
        </p:nvSpPr>
        <p:spPr>
          <a:xfrm>
            <a:off x="656503" y="6208922"/>
            <a:ext cx="78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여기서 다운로드를 받거나 브라우저에서 실행할 수 있는 </a:t>
            </a:r>
            <a:r>
              <a:rPr kumimoji="1" lang="en-US" altLang="ko-KR" b="1" dirty="0" err="1"/>
              <a:t>JalviewJS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선택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6685A3-977A-314B-9BCD-2B1DCF519480}"/>
              </a:ext>
            </a:extLst>
          </p:cNvPr>
          <p:cNvSpPr txBox="1"/>
          <p:nvPr/>
        </p:nvSpPr>
        <p:spPr>
          <a:xfrm>
            <a:off x="304800" y="1061545"/>
            <a:ext cx="13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MSA Viewer</a:t>
            </a:r>
            <a:endParaRPr kumimoji="1" lang="ko-Kore-KR" altLang="en-US" b="1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6FF452C-1BC2-4141-A752-320CB1AB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4030"/>
            <a:ext cx="7043407" cy="37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18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DCCEB80-73E1-E147-8325-93B648D7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12750"/>
            <a:ext cx="82042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41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45F7A80-6F0C-CC4E-B1EF-A2D222767F5F}"/>
              </a:ext>
            </a:extLst>
          </p:cNvPr>
          <p:cNvSpPr txBox="1"/>
          <p:nvPr/>
        </p:nvSpPr>
        <p:spPr>
          <a:xfrm>
            <a:off x="4572000" y="4601017"/>
            <a:ext cx="365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ClustalO</a:t>
            </a:r>
            <a:r>
              <a:rPr kumimoji="1" lang="ko-KR" altLang="en-US" dirty="0"/>
              <a:t>의 출력 결과물을 열어보자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15879C-8F34-5840-94E2-877162E6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57270"/>
            <a:ext cx="5245996" cy="379942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B188636-45C5-4546-8922-8D181ACE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4476617"/>
            <a:ext cx="3543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17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0D7DFE-AEA3-AE49-90D8-837F9E860332}"/>
              </a:ext>
            </a:extLst>
          </p:cNvPr>
          <p:cNvSpPr txBox="1"/>
          <p:nvPr/>
        </p:nvSpPr>
        <p:spPr>
          <a:xfrm>
            <a:off x="975694" y="5448328"/>
            <a:ext cx="3596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메뉴에서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en-US" altLang="ko-Kore-KR" dirty="0"/>
              <a:t>Annotation – Show Annotation </a:t>
            </a:r>
            <a:r>
              <a:rPr kumimoji="1" lang="ko-KR" altLang="en-US" dirty="0"/>
              <a:t>해제</a:t>
            </a:r>
            <a:endParaRPr kumimoji="1" lang="en-US" altLang="ko-KR" dirty="0"/>
          </a:p>
          <a:p>
            <a:r>
              <a:rPr kumimoji="1" lang="en-US" altLang="ko-KR" dirty="0"/>
              <a:t>Format – Wrap </a:t>
            </a:r>
            <a:r>
              <a:rPr kumimoji="1" lang="ko-KR" altLang="en-US" dirty="0"/>
              <a:t>선택 </a:t>
            </a:r>
            <a:endParaRPr kumimoji="1" lang="en-US" altLang="ko-KR" dirty="0"/>
          </a:p>
          <a:p>
            <a:r>
              <a:rPr kumimoji="1" lang="en-US" altLang="ko-KR" dirty="0" err="1"/>
              <a:t>Colour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Clustalx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선택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8B100-37DB-D040-92B6-A86A982B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57" y="196472"/>
            <a:ext cx="6930189" cy="50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10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11E010-F8F8-034F-91D2-574DDFF509AC}"/>
              </a:ext>
            </a:extLst>
          </p:cNvPr>
          <p:cNvSpPr txBox="1"/>
          <p:nvPr/>
        </p:nvSpPr>
        <p:spPr>
          <a:xfrm>
            <a:off x="1896602" y="5817476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각각의</a:t>
            </a:r>
            <a:r>
              <a:rPr kumimoji="1" lang="ko-KR" altLang="en-US" b="1" dirty="0"/>
              <a:t> 서열의 이름을 알아볼 수 있도록 편집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7FE5C-8C5E-F546-85AF-D1ECF89D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32"/>
            <a:ext cx="9144000" cy="57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4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A2330-CFC2-F944-86AF-2F0B29979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2" y="3455710"/>
            <a:ext cx="9144000" cy="199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6BE41-A5B8-954D-8FC2-FD4648060B19}"/>
              </a:ext>
            </a:extLst>
          </p:cNvPr>
          <p:cNvSpPr txBox="1"/>
          <p:nvPr/>
        </p:nvSpPr>
        <p:spPr>
          <a:xfrm>
            <a:off x="64545" y="2820988"/>
            <a:ext cx="719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왼쪽의</a:t>
            </a:r>
            <a:r>
              <a:rPr kumimoji="1" lang="ko-KR" altLang="en-US" b="1" dirty="0"/>
              <a:t> 서열을 </a:t>
            </a:r>
            <a:r>
              <a:rPr kumimoji="1" lang="ko-KR" altLang="en-US" b="1" dirty="0" err="1"/>
              <a:t>선택후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우클릭하여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‘Edit Name/Description’ </a:t>
            </a:r>
            <a:r>
              <a:rPr kumimoji="1" lang="ko-KR" altLang="en-US" b="1" dirty="0"/>
              <a:t>을 선택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E0E6-D924-B54D-96BE-D52567372380}"/>
              </a:ext>
            </a:extLst>
          </p:cNvPr>
          <p:cNvSpPr txBox="1"/>
          <p:nvPr/>
        </p:nvSpPr>
        <p:spPr>
          <a:xfrm>
            <a:off x="0" y="5540188"/>
            <a:ext cx="68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Sequence Name </a:t>
            </a:r>
            <a:r>
              <a:rPr kumimoji="1" lang="ko-KR" altLang="en-US" dirty="0"/>
              <a:t>을 종명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바이러스 이름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고치기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7C422EE-8FDF-774B-830F-0282D23C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2" y="152067"/>
            <a:ext cx="6819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70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38E3F87-F9CE-9545-98C7-9A3ED42A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88"/>
            <a:ext cx="9144000" cy="54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28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71A5F5-E48A-5E4B-9B6D-C1AEA9B3369E}"/>
              </a:ext>
            </a:extLst>
          </p:cNvPr>
          <p:cNvSpPr txBox="1"/>
          <p:nvPr/>
        </p:nvSpPr>
        <p:spPr>
          <a:xfrm>
            <a:off x="1484392" y="357565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Alignment</a:t>
            </a:r>
            <a:r>
              <a:rPr kumimoji="1" lang="ko-KR" altLang="en-US" b="1" dirty="0"/>
              <a:t>의 수작업 편집이 필요할 경우에는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2A48C1-F2EE-7B4E-B7DF-6DD28699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14" y="868198"/>
            <a:ext cx="6096000" cy="1968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580B32-8BBB-A143-A7C6-E5C818A3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14" y="2977999"/>
            <a:ext cx="4394200" cy="386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B9246-61B0-CE48-B620-8D18BD5CD147}"/>
              </a:ext>
            </a:extLst>
          </p:cNvPr>
          <p:cNvSpPr txBox="1"/>
          <p:nvPr/>
        </p:nvSpPr>
        <p:spPr>
          <a:xfrm>
            <a:off x="5604603" y="3920359"/>
            <a:ext cx="30428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F2 : Keyboard Mode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b="1" dirty="0"/>
              <a:t>(Not working in </a:t>
            </a:r>
            <a:r>
              <a:rPr kumimoji="1" lang="en-US" altLang="ko-Kore-KR" b="1" dirty="0" err="1"/>
              <a:t>JalviewJS</a:t>
            </a:r>
            <a:r>
              <a:rPr kumimoji="1" lang="en-US" altLang="ko-Kore-KR" b="1" dirty="0"/>
              <a:t>.</a:t>
            </a:r>
          </a:p>
          <a:p>
            <a:r>
              <a:rPr kumimoji="1" lang="en-US" altLang="ko-Kore-KR" b="1" dirty="0"/>
              <a:t>Use stand alone </a:t>
            </a:r>
            <a:r>
              <a:rPr kumimoji="1" lang="en-US" altLang="ko-Kore-KR" b="1" dirty="0" err="1"/>
              <a:t>Jalview</a:t>
            </a:r>
            <a:r>
              <a:rPr kumimoji="1" lang="en-US" altLang="ko-Kore-KR" b="1" dirty="0"/>
              <a:t>)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6072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FA8E856-758F-CB4E-ABAD-C26E05747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7" b="2322"/>
          <a:stretch/>
        </p:blipFill>
        <p:spPr>
          <a:xfrm>
            <a:off x="546538" y="1515334"/>
            <a:ext cx="3219312" cy="287799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23FEDE4-B66F-F643-BFB6-64429DE18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" r="-2283" b="9203"/>
          <a:stretch/>
        </p:blipFill>
        <p:spPr>
          <a:xfrm>
            <a:off x="4627779" y="1599416"/>
            <a:ext cx="4178300" cy="2709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AC4F04-3A2F-A84F-B6E3-B7F26D229DD9}"/>
              </a:ext>
            </a:extLst>
          </p:cNvPr>
          <p:cNvSpPr txBox="1"/>
          <p:nvPr/>
        </p:nvSpPr>
        <p:spPr>
          <a:xfrm>
            <a:off x="1484392" y="357565"/>
            <a:ext cx="534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바이러스</a:t>
            </a:r>
            <a:r>
              <a:rPr kumimoji="1" lang="ko-KR" altLang="en-US" b="1" dirty="0"/>
              <a:t> 서열 정보를 이용한 </a:t>
            </a:r>
            <a:r>
              <a:rPr kumimoji="1" lang="en-US" altLang="ko-KR" b="1" dirty="0"/>
              <a:t>Phylogenetic Tree </a:t>
            </a:r>
            <a:r>
              <a:rPr kumimoji="1" lang="ko-KR" altLang="en-US" b="1" dirty="0"/>
              <a:t>작성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52B50-D1E9-694E-B7F5-024113E39676}"/>
              </a:ext>
            </a:extLst>
          </p:cNvPr>
          <p:cNvSpPr txBox="1"/>
          <p:nvPr/>
        </p:nvSpPr>
        <p:spPr>
          <a:xfrm>
            <a:off x="-209443" y="5342666"/>
            <a:ext cx="96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과목은 본격적인 </a:t>
            </a:r>
            <a:r>
              <a:rPr kumimoji="1" lang="en-US" altLang="ko-KR" b="1" dirty="0"/>
              <a:t>Phylogenetics</a:t>
            </a:r>
            <a:r>
              <a:rPr kumimoji="1" lang="ko-KR" altLang="en-US" b="1" dirty="0"/>
              <a:t>이 아니니 보다 엄밀한 분석은 별도의 패키지를 사용하자  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4835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1 21.24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312"/>
            <a:ext cx="2740409" cy="3817994"/>
          </a:xfrm>
          <a:prstGeom prst="rect">
            <a:avLst/>
          </a:prstGeom>
        </p:spPr>
      </p:pic>
      <p:pic>
        <p:nvPicPr>
          <p:cNvPr id="5" name="Picture 4" descr="Screenshot 2015-09-01 21.2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09" y="405312"/>
            <a:ext cx="6265677" cy="2241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328121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터미널을 켜면 자기 자신의 홈 디렉토리에서 시작함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8D2CA-A8D0-2940-93B9-CA84AE4F4871}"/>
              </a:ext>
            </a:extLst>
          </p:cNvPr>
          <p:cNvSpPr txBox="1"/>
          <p:nvPr/>
        </p:nvSpPr>
        <p:spPr>
          <a:xfrm>
            <a:off x="1259002" y="4920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Mac OS</a:t>
            </a:r>
            <a:r>
              <a:rPr lang="ko-KR" altLang="en-US" dirty="0">
                <a:latin typeface="Arial"/>
                <a:cs typeface="Arial"/>
              </a:rPr>
              <a:t>의 경우</a:t>
            </a:r>
            <a:r>
              <a:rPr lang="en-US" altLang="ko-KR" dirty="0">
                <a:latin typeface="Arial"/>
                <a:cs typeface="Arial"/>
              </a:rPr>
              <a:t>..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3AA57-3C86-FD46-8B99-4C217190771A}"/>
              </a:ext>
            </a:extLst>
          </p:cNvPr>
          <p:cNvSpPr txBox="1"/>
          <p:nvPr/>
        </p:nvSpPr>
        <p:spPr>
          <a:xfrm>
            <a:off x="3567047" y="4920809"/>
            <a:ext cx="17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/Users/유저이</a:t>
            </a:r>
            <a:r>
              <a:rPr lang="ko-KR" altLang="en-US" dirty="0">
                <a:latin typeface="Arial"/>
                <a:cs typeface="Arial"/>
              </a:rPr>
              <a:t>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8B208-E8AB-6F4D-877B-E4BD6B88207C}"/>
              </a:ext>
            </a:extLst>
          </p:cNvPr>
          <p:cNvSpPr txBox="1"/>
          <p:nvPr/>
        </p:nvSpPr>
        <p:spPr>
          <a:xfrm>
            <a:off x="1259002" y="5288902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Ubuntu </a:t>
            </a:r>
            <a:r>
              <a:rPr lang="ko-KR" altLang="en-US" dirty="0">
                <a:latin typeface="Arial"/>
                <a:cs typeface="Arial"/>
              </a:rPr>
              <a:t>리눅스의 경우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7C013-EA2D-9948-8A20-CB07154496E7}"/>
              </a:ext>
            </a:extLst>
          </p:cNvPr>
          <p:cNvSpPr txBox="1"/>
          <p:nvPr/>
        </p:nvSpPr>
        <p:spPr>
          <a:xfrm>
            <a:off x="3671173" y="527291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/home/</a:t>
            </a:r>
            <a:r>
              <a:rPr lang="ko-KR" altLang="en-US" dirty="0" err="1">
                <a:latin typeface="Arial"/>
                <a:cs typeface="Arial"/>
              </a:rPr>
              <a:t>유저이름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C3C72-1A3E-154A-9624-30EC961F2C12}"/>
              </a:ext>
            </a:extLst>
          </p:cNvPr>
          <p:cNvSpPr txBox="1"/>
          <p:nvPr/>
        </p:nvSpPr>
        <p:spPr>
          <a:xfrm>
            <a:off x="1259002" y="5685523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Windows (Git for Windows)  /C/users/</a:t>
            </a:r>
            <a:r>
              <a:rPr lang="ko-KR" altLang="en-US" dirty="0" err="1">
                <a:latin typeface="Arial"/>
                <a:cs typeface="Arial"/>
              </a:rPr>
              <a:t>유저이름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18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BE440F-A0CB-0E49-AD9C-10ECB63B51D8}"/>
              </a:ext>
            </a:extLst>
          </p:cNvPr>
          <p:cNvSpPr txBox="1"/>
          <p:nvPr/>
        </p:nvSpPr>
        <p:spPr>
          <a:xfrm>
            <a:off x="6077473" y="1670155"/>
            <a:ext cx="121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1s</a:t>
            </a:r>
            <a:r>
              <a:rPr kumimoji="1" lang="en-US" altLang="ko-KR" b="1" dirty="0"/>
              <a:t>t Groups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9B417-3847-FC43-B328-A05F87C24521}"/>
              </a:ext>
            </a:extLst>
          </p:cNvPr>
          <p:cNvSpPr txBox="1"/>
          <p:nvPr/>
        </p:nvSpPr>
        <p:spPr>
          <a:xfrm>
            <a:off x="6042880" y="2598329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</a:t>
            </a:r>
            <a:r>
              <a:rPr kumimoji="1" lang="en-US" altLang="ko-KR" b="1" baseline="30000" dirty="0"/>
              <a:t>nd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53641-9BC3-BF4F-B4D6-17C7330E263C}"/>
              </a:ext>
            </a:extLst>
          </p:cNvPr>
          <p:cNvSpPr txBox="1"/>
          <p:nvPr/>
        </p:nvSpPr>
        <p:spPr>
          <a:xfrm>
            <a:off x="6077473" y="3604705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3rd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794C-D8B2-0B47-BA33-3E96280B11FD}"/>
              </a:ext>
            </a:extLst>
          </p:cNvPr>
          <p:cNvSpPr txBox="1"/>
          <p:nvPr/>
        </p:nvSpPr>
        <p:spPr>
          <a:xfrm>
            <a:off x="6077473" y="709946"/>
            <a:ext cx="113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baseline="30000" dirty="0"/>
              <a:t>4rd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BEB28-47D3-624F-8377-93C4BF72DCB8}"/>
              </a:ext>
            </a:extLst>
          </p:cNvPr>
          <p:cNvSpPr txBox="1"/>
          <p:nvPr/>
        </p:nvSpPr>
        <p:spPr>
          <a:xfrm>
            <a:off x="231561" y="5385573"/>
            <a:ext cx="557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Covid-19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일으키는 </a:t>
            </a:r>
            <a:r>
              <a:rPr kumimoji="1" lang="en-US" altLang="ko-KR" dirty="0"/>
              <a:t>SARS-CoV-2 </a:t>
            </a:r>
            <a:r>
              <a:rPr kumimoji="1" lang="ko-KR" altLang="en-US" dirty="0"/>
              <a:t>는 </a:t>
            </a:r>
            <a:endParaRPr kumimoji="1" lang="en-US" altLang="ko-KR" dirty="0"/>
          </a:p>
          <a:p>
            <a:r>
              <a:rPr kumimoji="1" lang="en-US" altLang="ko-KR" dirty="0"/>
              <a:t>Pangolin </a:t>
            </a:r>
            <a:r>
              <a:rPr kumimoji="1" lang="ko-KR" altLang="en-US" dirty="0"/>
              <a:t>유래의 코로나바이러스와 가장 유사</a:t>
            </a:r>
            <a:endParaRPr kumimoji="1" lang="en-US" altLang="ko-KR" dirty="0"/>
          </a:p>
          <a:p>
            <a:r>
              <a:rPr kumimoji="1" lang="en-US" altLang="ko-KR" dirty="0"/>
              <a:t>2003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SARS</a:t>
            </a:r>
            <a:r>
              <a:rPr kumimoji="1" lang="ko-KR" altLang="en-US" dirty="0"/>
              <a:t>의 원인 바이러스인 </a:t>
            </a:r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r>
              <a:rPr kumimoji="1" lang="ko-KR" altLang="en-US" dirty="0"/>
              <a:t>와 가장 유사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11336B-7E57-9948-A46F-064993DD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02" y="140749"/>
            <a:ext cx="6040474" cy="40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5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5F25824-32C7-254F-A4F2-ED4C3E3D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00" y="587487"/>
            <a:ext cx="5134759" cy="4388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ED331-2188-9E47-BCAE-9D36DC29EC31}"/>
              </a:ext>
            </a:extLst>
          </p:cNvPr>
          <p:cNvSpPr txBox="1"/>
          <p:nvPr/>
        </p:nvSpPr>
        <p:spPr>
          <a:xfrm>
            <a:off x="1238598" y="5137535"/>
            <a:ext cx="697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Tree-cut 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위치에 따라서 각각의 바이러스를 다른 색으로 구분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16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E0F5DFF-FB70-C543-A573-0DAE324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44" y="-21802"/>
            <a:ext cx="2935588" cy="25023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0E75F-0EAC-734E-994B-98A3C3D9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83"/>
            <a:ext cx="9144000" cy="4607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A53360-5C6E-FF4A-AAA5-90948E1AB04B}"/>
              </a:ext>
            </a:extLst>
          </p:cNvPr>
          <p:cNvSpPr txBox="1"/>
          <p:nvPr/>
        </p:nvSpPr>
        <p:spPr>
          <a:xfrm>
            <a:off x="2312894" y="5905948"/>
            <a:ext cx="486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C000"/>
                </a:solidFill>
                <a:highlight>
                  <a:srgbClr val="FFFF00"/>
                </a:highlight>
              </a:rPr>
              <a:t>Subgroup </a:t>
            </a:r>
            <a:r>
              <a:rPr kumimoji="1" lang="ko-Kore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내의</a:t>
            </a:r>
            <a:r>
              <a:rPr kumimoji="1" lang="ko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 아미노산 차이 영역을 식별 가능</a:t>
            </a:r>
            <a:endParaRPr kumimoji="1" lang="ko-Kore-KR" altLang="en-US" b="1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549200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35AAACC-83CC-5845-9501-BA7F3B26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65"/>
            <a:ext cx="9144000" cy="4174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59028-46D5-D144-A93B-2F5CE059C8E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019199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D2AC20B-EF90-1C4D-922B-01F2A583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79"/>
            <a:ext cx="9144000" cy="522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CA485-F42E-104B-9E1E-F82E1F03532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76610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2159040-3B29-7C45-9260-34EC21E8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14400"/>
            <a:ext cx="3194050" cy="322317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B6580B2-5932-1A45-B1FA-5DFFE11C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4768361" cy="3469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5A5F1-4415-6343-ACA2-015A0B9DA85E}"/>
              </a:ext>
            </a:extLst>
          </p:cNvPr>
          <p:cNvSpPr txBox="1"/>
          <p:nvPr/>
        </p:nvSpPr>
        <p:spPr>
          <a:xfrm>
            <a:off x="3162300" y="231001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결과</a:t>
            </a:r>
            <a:r>
              <a:rPr kumimoji="1" lang="en-US" altLang="ko-Kore-KR" sz="2400" b="1" dirty="0"/>
              <a:t> </a:t>
            </a:r>
            <a:r>
              <a:rPr kumimoji="1" lang="ko-KR" altLang="en-US" sz="2400" b="1" dirty="0"/>
              <a:t>그림파일로 출력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10871-3DC7-304D-B042-A5B0F2443C53}"/>
              </a:ext>
            </a:extLst>
          </p:cNvPr>
          <p:cNvSpPr txBox="1"/>
          <p:nvPr/>
        </p:nvSpPr>
        <p:spPr>
          <a:xfrm>
            <a:off x="171450" y="4532079"/>
            <a:ext cx="828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EPS (Encapsulated postscript) </a:t>
            </a:r>
            <a:r>
              <a:rPr kumimoji="1" lang="ko-Kore-KR" altLang="en-US" dirty="0"/>
              <a:t>등으로</a:t>
            </a:r>
            <a:r>
              <a:rPr kumimoji="1" lang="ko-KR" altLang="en-US" dirty="0"/>
              <a:t> 출력하면 일러스트레이터 등의 프로그램으로</a:t>
            </a:r>
            <a:endParaRPr kumimoji="1" lang="en-US" altLang="ko-KR" dirty="0"/>
          </a:p>
          <a:p>
            <a:r>
              <a:rPr kumimoji="1" lang="ko-KR" altLang="en-US" dirty="0"/>
              <a:t>불러와서 내용 편집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81857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59C2A-5344-0041-BA80-D06C70B42B83}"/>
              </a:ext>
            </a:extLst>
          </p:cNvPr>
          <p:cNvSpPr txBox="1"/>
          <p:nvPr/>
        </p:nvSpPr>
        <p:spPr>
          <a:xfrm>
            <a:off x="439245" y="1153197"/>
            <a:ext cx="870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SARS-CoV-2</a:t>
            </a:r>
            <a:r>
              <a:rPr kumimoji="1" lang="ko-KR" altLang="en-US" sz="2400" b="1" dirty="0"/>
              <a:t>에는 </a:t>
            </a:r>
            <a:r>
              <a:rPr kumimoji="1" lang="en-US" altLang="ko-KR" sz="2400" b="1" dirty="0"/>
              <a:t>Spike Protein</a:t>
            </a:r>
            <a:r>
              <a:rPr kumimoji="1" lang="ko-KR" altLang="en-US" sz="2400" b="1" dirty="0"/>
              <a:t>이외에도 다른 단백질이 존재한다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52692-6792-AC43-95F8-B610484CCF59}"/>
              </a:ext>
            </a:extLst>
          </p:cNvPr>
          <p:cNvSpPr txBox="1"/>
          <p:nvPr/>
        </p:nvSpPr>
        <p:spPr>
          <a:xfrm>
            <a:off x="817581" y="1678070"/>
            <a:ext cx="62007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중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종류의 단백질에 대해서 비슷한 분석을 수행해보자</a:t>
            </a:r>
            <a:r>
              <a:rPr kumimoji="1" lang="en-US" altLang="ko-KR" b="1" dirty="0"/>
              <a:t>.</a:t>
            </a:r>
          </a:p>
          <a:p>
            <a:endParaRPr kumimoji="1" lang="en-US" altLang="ko-Kore-KR" dirty="0"/>
          </a:p>
          <a:p>
            <a:pPr marL="342900" indent="-342900">
              <a:buAutoNum type="arabicParenBoth" startAt="2"/>
            </a:pPr>
            <a:r>
              <a:rPr lang="en" altLang="ko-Kore-KR" b="1" dirty="0"/>
              <a:t>Envelope small membrane protein</a:t>
            </a:r>
            <a:endParaRPr kumimoji="1" lang="en-US" altLang="ko-Kore-KR" dirty="0"/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2"/>
              </a:rPr>
              <a:t>https://www.uniprot.org/uniprot/J9TE86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b="1" dirty="0"/>
              <a:t>(2) Nucleoprotein</a:t>
            </a:r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3"/>
              </a:rPr>
              <a:t>https://www.uniprot.org/uniprot/P59595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5E144-A9F1-AE4A-BAF1-CE79695012AE}"/>
              </a:ext>
            </a:extLst>
          </p:cNvPr>
          <p:cNvSpPr txBox="1"/>
          <p:nvPr/>
        </p:nvSpPr>
        <p:spPr>
          <a:xfrm>
            <a:off x="493136" y="4674213"/>
            <a:ext cx="89017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SARS-CoV</a:t>
            </a:r>
            <a:r>
              <a:rPr kumimoji="1" lang="en-US" altLang="ko-KR" b="1" dirty="0"/>
              <a:t>-2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포함한 </a:t>
            </a:r>
            <a:r>
              <a:rPr kumimoji="1" lang="ko-Kore-KR" altLang="en-US" b="1" dirty="0"/>
              <a:t>여러</a:t>
            </a:r>
            <a:r>
              <a:rPr kumimoji="1" lang="ko-KR" altLang="en-US" b="1" dirty="0"/>
              <a:t> 종의 코로나바이러스에서 해당하는 서열을 찾은 후</a:t>
            </a:r>
            <a:r>
              <a:rPr kumimoji="1" lang="en-US" altLang="ko-KR" b="1" dirty="0"/>
              <a:t>,</a:t>
            </a:r>
          </a:p>
          <a:p>
            <a:r>
              <a:rPr kumimoji="1" lang="ko-KR" altLang="en-US" b="1" dirty="0"/>
              <a:t>각각에 대해서 </a:t>
            </a:r>
            <a:r>
              <a:rPr kumimoji="1" lang="en-US" altLang="ko-KR" b="1" dirty="0"/>
              <a:t>MSA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구축한다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각각에 대해서 </a:t>
            </a:r>
            <a:r>
              <a:rPr kumimoji="1" lang="en-US" altLang="ko-KR" b="1" dirty="0"/>
              <a:t>Phylogenetic Tree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만든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이를 </a:t>
            </a:r>
            <a:r>
              <a:rPr kumimoji="1" lang="en-US" altLang="ko-KR" b="1" dirty="0"/>
              <a:t>Spike Protein</a:t>
            </a:r>
            <a:r>
              <a:rPr kumimoji="1" lang="ko-KR" altLang="en-US" b="1" dirty="0"/>
              <a:t>을 이용한 </a:t>
            </a:r>
            <a:r>
              <a:rPr kumimoji="1" lang="en-US" altLang="ko-KR" b="1" dirty="0"/>
              <a:t>Tree</a:t>
            </a:r>
            <a:r>
              <a:rPr kumimoji="1" lang="ko-KR" altLang="en-US" b="1" dirty="0"/>
              <a:t>와 </a:t>
            </a:r>
            <a:endParaRPr kumimoji="1" lang="en-US" altLang="ko-KR" b="1" dirty="0"/>
          </a:p>
          <a:p>
            <a:r>
              <a:rPr kumimoji="1" lang="ko-KR" altLang="en-US" b="1" dirty="0"/>
              <a:t>비교해보자</a:t>
            </a:r>
            <a:r>
              <a:rPr kumimoji="1" lang="en-US" altLang="ko-KR" b="1" dirty="0"/>
              <a:t>.</a:t>
            </a:r>
          </a:p>
          <a:p>
            <a:r>
              <a:rPr kumimoji="1" lang="en-US" altLang="ko-KR" b="1" dirty="0"/>
              <a:t>3. 3</a:t>
            </a:r>
            <a:r>
              <a:rPr kumimoji="1" lang="ko-KR" altLang="en-US" b="1" dirty="0"/>
              <a:t>종의 단백질 중 바이러스의 종류에 따라서 가장 변화가 큰 단백질은 무엇인가</a:t>
            </a:r>
            <a:r>
              <a:rPr kumimoji="1" lang="en-US" altLang="ko-KR" b="1" dirty="0"/>
              <a:t>?</a:t>
            </a:r>
          </a:p>
          <a:p>
            <a:endParaRPr kumimoji="1"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AAD38-6891-0A45-991E-FF640C693076}"/>
              </a:ext>
            </a:extLst>
          </p:cNvPr>
          <p:cNvSpPr txBox="1"/>
          <p:nvPr/>
        </p:nvSpPr>
        <p:spPr>
          <a:xfrm>
            <a:off x="3799052" y="244795"/>
            <a:ext cx="1784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연습</a:t>
            </a:r>
            <a:r>
              <a:rPr kumimoji="1" lang="ko-KR" altLang="en-US" sz="2800" b="1" dirty="0"/>
              <a:t> 과제 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74713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A536AD-C6EE-8940-BF0A-1B7FFE711D2A}"/>
              </a:ext>
            </a:extLst>
          </p:cNvPr>
          <p:cNvSpPr txBox="1"/>
          <p:nvPr/>
        </p:nvSpPr>
        <p:spPr>
          <a:xfrm>
            <a:off x="1753744" y="375037"/>
            <a:ext cx="624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이번</a:t>
            </a:r>
            <a:r>
              <a:rPr kumimoji="1" lang="ko-KR" altLang="en-US" sz="2400" b="1" dirty="0"/>
              <a:t> 시간에는 </a:t>
            </a:r>
            <a:r>
              <a:rPr kumimoji="1" lang="ko-KR" altLang="en-US" sz="2400" b="1" dirty="0" err="1"/>
              <a:t>일일히</a:t>
            </a:r>
            <a:r>
              <a:rPr kumimoji="1" lang="ko-KR" altLang="en-US" sz="2400" b="1" dirty="0"/>
              <a:t> 서열을 다운받았지만</a:t>
            </a:r>
            <a:r>
              <a:rPr kumimoji="1" lang="en-US" altLang="ko-KR" sz="2400" b="1" dirty="0"/>
              <a:t>…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0BAD2-ED33-6F4F-83D8-ABB8687C1210}"/>
              </a:ext>
            </a:extLst>
          </p:cNvPr>
          <p:cNvSpPr txBox="1"/>
          <p:nvPr/>
        </p:nvSpPr>
        <p:spPr>
          <a:xfrm>
            <a:off x="430306" y="1613647"/>
            <a:ext cx="79481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특정 단백질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SARS-CoV-2 </a:t>
            </a:r>
            <a:r>
              <a:rPr kumimoji="1" lang="ko-KR" altLang="en-US" b="1" dirty="0"/>
              <a:t>의 </a:t>
            </a:r>
            <a:r>
              <a:rPr kumimoji="1" lang="en-US" altLang="ko-KR" b="1" dirty="0"/>
              <a:t>spike protein)</a:t>
            </a:r>
            <a:r>
              <a:rPr kumimoji="1" lang="ko-KR" altLang="en-US" b="1" dirty="0"/>
              <a:t>을 </a:t>
            </a:r>
            <a:r>
              <a:rPr kumimoji="1" lang="en-US" altLang="ko-KR" b="1" dirty="0" err="1"/>
              <a:t>BLASTp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돌린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여기서 </a:t>
            </a:r>
            <a:endParaRPr kumimoji="1" lang="en-US" altLang="ko-KR" b="1" dirty="0"/>
          </a:p>
          <a:p>
            <a:r>
              <a:rPr kumimoji="1" lang="ko-Kore-KR" altLang="en-US" b="1" dirty="0"/>
              <a:t>상동성이</a:t>
            </a:r>
            <a:r>
              <a:rPr kumimoji="1" lang="ko-KR" altLang="en-US" b="1" dirty="0"/>
              <a:t> 높은 것들만 추린 후에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Multiple Sequence 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돌릴 수는 없을까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이 과정을 한번에 할 수 있게 하면 좋겠다</a:t>
            </a:r>
            <a:r>
              <a:rPr kumimoji="1" lang="en-US" altLang="ko-KR" b="1" dirty="0"/>
              <a:t>...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59C6-6440-C04E-A65A-2C64BB104A94}"/>
              </a:ext>
            </a:extLst>
          </p:cNvPr>
          <p:cNvSpPr txBox="1"/>
          <p:nvPr/>
        </p:nvSpPr>
        <p:spPr>
          <a:xfrm>
            <a:off x="1753744" y="4055633"/>
            <a:ext cx="5796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시간에는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BLAST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개인 컴퓨터에 설치한 후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여기서 서열 검색을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원하는 </a:t>
            </a:r>
            <a:r>
              <a:rPr kumimoji="1" lang="ko-KR" altLang="en-US" dirty="0" err="1"/>
              <a:t>서열만을</a:t>
            </a:r>
            <a:r>
              <a:rPr kumimoji="1" lang="ko-KR" altLang="en-US" dirty="0"/>
              <a:t> 추려서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과정을 한번에 하기 위한 것들을 공부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C68D6-E569-AA42-B788-55E8992E05A5}"/>
              </a:ext>
            </a:extLst>
          </p:cNvPr>
          <p:cNvSpPr txBox="1"/>
          <p:nvPr/>
        </p:nvSpPr>
        <p:spPr>
          <a:xfrm>
            <a:off x="1716218" y="6066135"/>
            <a:ext cx="571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텍스트</a:t>
            </a:r>
            <a:r>
              <a:rPr kumimoji="1" lang="ko-KR" altLang="en-US" b="1" dirty="0"/>
              <a:t> 파일에서 특정 내용만 검색하는 방법 </a:t>
            </a:r>
            <a:r>
              <a:rPr kumimoji="1" lang="en-US" altLang="ko-KR" b="1" dirty="0"/>
              <a:t>(grep, </a:t>
            </a:r>
            <a:r>
              <a:rPr kumimoji="1" lang="en-US" altLang="ko-KR" b="1" dirty="0" err="1"/>
              <a:t>awk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동시에 반복적인 명령을 수행하는 방법 </a:t>
            </a:r>
            <a:r>
              <a:rPr kumimoji="1" lang="en-US" altLang="ko-Kore-KR" b="1" dirty="0"/>
              <a:t>(</a:t>
            </a:r>
            <a:r>
              <a:rPr kumimoji="1" lang="ko-Kore-KR" altLang="en-US" b="1" dirty="0"/>
              <a:t>쉘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스크립팅</a:t>
            </a:r>
            <a:r>
              <a:rPr kumimoji="1"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29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618" y="1269697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8669" y="941987"/>
            <a:ext cx="8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692" y="132035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5692" y="172574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2618" y="1779787"/>
            <a:ext cx="5823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Bin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BIO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DB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lib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242302" y="4374341"/>
            <a:ext cx="63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….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8669" y="2595011"/>
            <a:ext cx="685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App</a:t>
            </a:r>
          </a:p>
          <a:p>
            <a:r>
              <a:rPr lang="en-US" dirty="0">
                <a:latin typeface="Arial"/>
                <a:cs typeface="Arial"/>
              </a:rPr>
              <a:t>Data</a:t>
            </a:r>
          </a:p>
          <a:p>
            <a:r>
              <a:rPr lang="en-US" dirty="0">
                <a:latin typeface="Arial"/>
                <a:cs typeface="Arial"/>
              </a:rPr>
              <a:t>…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07046" y="144730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85692" y="986984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80023" y="275861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34369" y="2410250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21721" y="1310469"/>
            <a:ext cx="702096" cy="457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1415" y="259733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관리자는 모든 영역에 대한 접근이 가능함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7019" y="808032"/>
            <a:ext cx="503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일반적인 유저는 </a:t>
            </a:r>
            <a:r>
              <a:rPr lang="en-US" altLang="ko-KR" dirty="0">
                <a:latin typeface="Arial"/>
                <a:cs typeface="Arial"/>
              </a:rPr>
              <a:t>‘home’ </a:t>
            </a:r>
            <a:r>
              <a:rPr lang="ko-KR" altLang="en-US" dirty="0">
                <a:latin typeface="Arial"/>
                <a:cs typeface="Arial"/>
              </a:rPr>
              <a:t>디렉토리에서 </a:t>
            </a:r>
            <a:r>
              <a:rPr lang="ko-KR" altLang="en-US" dirty="0" err="1">
                <a:latin typeface="Arial"/>
                <a:cs typeface="Arial"/>
              </a:rPr>
              <a:t>사용자별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디렉토리를 가진다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2492" y="5004889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개인의 컴퓨터에서는 모든 부분을 다 접근 가능하나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서버라면 자신의 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홈 디렉토리 이하에서의 작업만 가능하다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256" y="1710683"/>
            <a:ext cx="8549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Arial"/>
              <a:cs typeface="Arial"/>
            </a:endParaRPr>
          </a:p>
          <a:p>
            <a:r>
              <a:rPr lang="en-US" altLang="ko-KR" b="1" dirty="0" err="1">
                <a:solidFill>
                  <a:srgbClr val="FF0000"/>
                </a:solidFill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en-US" altLang="ko-KR" dirty="0">
                <a:latin typeface="Arial"/>
                <a:cs typeface="Arial"/>
              </a:rPr>
              <a:t>ersonal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altLang="ko-KR" dirty="0">
                <a:latin typeface="Arial"/>
                <a:cs typeface="Arial"/>
              </a:rPr>
              <a:t>orking 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altLang="ko-KR" dirty="0">
                <a:latin typeface="Arial"/>
                <a:cs typeface="Arial"/>
              </a:rPr>
              <a:t>irectory </a:t>
            </a:r>
            <a:r>
              <a:rPr lang="ko-KR" altLang="en-US" dirty="0">
                <a:latin typeface="Arial"/>
                <a:cs typeface="Arial"/>
              </a:rPr>
              <a:t>디렉토리 내에서의 현재 위치를 표시 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1313" y="3678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기본적인 유닉스 명령어 </a:t>
            </a:r>
            <a:r>
              <a:rPr lang="en-US" altLang="ko-KR" b="1" dirty="0">
                <a:latin typeface="Arial"/>
                <a:cs typeface="Arial"/>
              </a:rPr>
              <a:t>I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678" y="25244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Mac OS</a:t>
            </a:r>
            <a:r>
              <a:rPr lang="ko-KR" altLang="en-US" dirty="0">
                <a:latin typeface="Arial"/>
                <a:cs typeface="Arial"/>
              </a:rPr>
              <a:t>의 경우</a:t>
            </a:r>
            <a:r>
              <a:rPr lang="en-US" altLang="ko-KR" dirty="0">
                <a:latin typeface="Arial"/>
                <a:cs typeface="Arial"/>
              </a:rPr>
              <a:t>..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1723" y="2524450"/>
            <a:ext cx="17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/Users/유저이</a:t>
            </a:r>
            <a:r>
              <a:rPr lang="ko-KR" altLang="en-US" dirty="0">
                <a:latin typeface="Arial"/>
                <a:cs typeface="Arial"/>
              </a:rPr>
              <a:t>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678" y="289254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Ubuntu </a:t>
            </a:r>
            <a:r>
              <a:rPr lang="ko-KR" altLang="en-US" dirty="0">
                <a:latin typeface="Arial"/>
                <a:cs typeface="Arial"/>
              </a:rPr>
              <a:t>리눅스의 경우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5849" y="287655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/home/</a:t>
            </a:r>
            <a:r>
              <a:rPr lang="ko-KR" altLang="en-US" dirty="0" err="1">
                <a:latin typeface="Arial"/>
                <a:cs typeface="Arial"/>
              </a:rPr>
              <a:t>유저이름</a:t>
            </a:r>
            <a:endParaRPr lang="en-US" altLang="ko-KR" dirty="0">
              <a:latin typeface="Arial"/>
              <a:cs typeface="Arial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D1B919-DDFD-C646-92B4-79512CF1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8" y="3825932"/>
            <a:ext cx="68326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D0049-3646-7941-A492-E514F54E133F}"/>
              </a:ext>
            </a:extLst>
          </p:cNvPr>
          <p:cNvSpPr txBox="1"/>
          <p:nvPr/>
        </p:nvSpPr>
        <p:spPr>
          <a:xfrm>
            <a:off x="433678" y="3289164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Windows (Git for Windows)  /C/users/</a:t>
            </a:r>
            <a:r>
              <a:rPr lang="ko-KR" altLang="en-US" dirty="0" err="1">
                <a:latin typeface="Arial"/>
                <a:cs typeface="Arial"/>
              </a:rPr>
              <a:t>유저이름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9" grpId="0"/>
    </p:bldLst>
  </p:timing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{436CF868-0E6D-994A-927C-CFBBC2A6EE78}tf10001079</Template>
  <TotalTime>24992</TotalTime>
  <Words>3072</Words>
  <Application>Microsoft Macintosh PowerPoint</Application>
  <PresentationFormat>화면 슬라이드 쇼(4:3)</PresentationFormat>
  <Paragraphs>638</Paragraphs>
  <Slides>77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Arial</vt:lpstr>
      <vt:lpstr>Calibri</vt:lpstr>
      <vt:lpstr>Century Gothic</vt:lpstr>
      <vt:lpstr>Consolas</vt:lpstr>
      <vt:lpstr>Courier New</vt:lpstr>
      <vt:lpstr>Wingdings</vt:lpstr>
      <vt:lpstr>비행기 구름</vt:lpstr>
      <vt:lpstr>Data analysis technique for Modern Biology </vt:lpstr>
      <vt:lpstr>PowerPoint 프레젠테이션</vt:lpstr>
      <vt:lpstr>PowerPoint 프레젠테이션</vt:lpstr>
      <vt:lpstr>커맨드 라인 </vt:lpstr>
      <vt:lpstr>PowerPoint 프레젠테이션</vt:lpstr>
      <vt:lpstr>파일 시스템 구조 </vt:lpstr>
      <vt:lpstr>PowerPoint 프레젠테이션</vt:lpstr>
      <vt:lpstr>PowerPoint 프레젠테이션</vt:lpstr>
      <vt:lpstr>기본적인 유닉스 명령어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타이핑을 하기 귀찮을 때 </vt:lpstr>
      <vt:lpstr>매우 긴 텍스트 파일의 내용을 살펴볼떄</vt:lpstr>
      <vt:lpstr>PowerPoint 프레젠테이션</vt:lpstr>
      <vt:lpstr>결과를 파일로 저장하기 </vt:lpstr>
      <vt:lpstr>PowerPoint 프레젠테이션</vt:lpstr>
      <vt:lpstr>출력 결과를 다른 프로그램으로 보내기. </vt:lpstr>
      <vt:lpstr>서열다중비교 Multiple Sequence Alignments (MSA)</vt:lpstr>
      <vt:lpstr>서열다중비교 Multiple Sequence Alignments (MSA)</vt:lpstr>
      <vt:lpstr>서열 다중 비교를 통하여 얻을 수 있는 것 </vt:lpstr>
      <vt:lpstr>PowerPoint 프레젠테이션</vt:lpstr>
      <vt:lpstr>복수의 서열 정보 정렬을 통하여…</vt:lpstr>
      <vt:lpstr>MSA를 통해 얻을 수 있는 정보</vt:lpstr>
      <vt:lpstr>MSA를 통해 알 수 있는 정보</vt:lpstr>
      <vt:lpstr>단백질 구조와 MSA</vt:lpstr>
      <vt:lpstr>MSA의 기본 원리</vt:lpstr>
      <vt:lpstr>PowerPoint 프레젠테이션</vt:lpstr>
      <vt:lpstr>PowerPoint 프레젠테이션</vt:lpstr>
      <vt:lpstr>물론 MSA를 수행할 수 있는 웹 서버들이 존재하지만…</vt:lpstr>
      <vt:lpstr>일단 분석의 대상이 될 서열을 준비하자 </vt:lpstr>
      <vt:lpstr>Uniprot Id를 이용하여 다 다운받자. </vt:lpstr>
      <vt:lpstr>MSA를 위한 파일 포맷 </vt:lpstr>
      <vt:lpstr>MSA를 수행할 서열 준비 </vt:lpstr>
      <vt:lpstr>MSA를 수행할 소프트웨어 다운로드</vt:lpstr>
      <vt:lpstr>ClustalO</vt:lpstr>
      <vt:lpstr>ClustalO</vt:lpstr>
      <vt:lpstr>ClustalO</vt:lpstr>
      <vt:lpstr>PowerPoint 프레젠테이션</vt:lpstr>
      <vt:lpstr>PowerPoint 프레젠테이션</vt:lpstr>
      <vt:lpstr>PowerPoint 프레젠테이션</vt:lpstr>
      <vt:lpstr>Jalview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218</cp:revision>
  <dcterms:created xsi:type="dcterms:W3CDTF">2015-09-01T12:18:54Z</dcterms:created>
  <dcterms:modified xsi:type="dcterms:W3CDTF">2021-03-09T06:17:01Z</dcterms:modified>
</cp:coreProperties>
</file>